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73" r:id="rId4"/>
    <p:sldId id="294" r:id="rId5"/>
    <p:sldId id="278" r:id="rId6"/>
    <p:sldId id="257" r:id="rId7"/>
    <p:sldId id="282" r:id="rId8"/>
    <p:sldId id="289" r:id="rId9"/>
    <p:sldId id="271" r:id="rId10"/>
    <p:sldId id="283" r:id="rId11"/>
    <p:sldId id="295" r:id="rId12"/>
    <p:sldId id="284" r:id="rId13"/>
    <p:sldId id="293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xmlns:mc="http://schemas.openxmlformats.org/markup-compatibility/2006" xmlns:a14="http://schemas.microsoft.com/office/drawing/2010/main" val="FF0000" mc:Ignorable="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92F37"/>
    <a:srgbClr val="546072"/>
    <a:srgbClr val="28CBF9"/>
    <a:srgbClr val="4D4D4D"/>
    <a:srgbClr val="FF0000"/>
    <a:srgbClr val="FF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099" autoAdjust="0"/>
    <p:restoredTop sz="94660" autoAdjust="0"/>
  </p:normalViewPr>
  <p:slideViewPr>
    <p:cSldViewPr>
      <p:cViewPr>
        <p:scale>
          <a:sx n="100" d="100"/>
          <a:sy n="100" d="100"/>
        </p:scale>
        <p:origin x="-78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76294-FE4E-4D46-87B1-7F0B156AD279}" type="datetimeFigureOut">
              <a:rPr lang="ru-RU"/>
              <a:pPr>
                <a:defRPr/>
              </a:pPr>
              <a:t>03.02.2011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151DE-2946-4572-8B01-7B781F221B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11BD8-D0B2-4294-BE05-C8B127958F84}" type="datetimeFigureOut">
              <a:rPr lang="ru-RU"/>
              <a:pPr>
                <a:defRPr/>
              </a:pPr>
              <a:t>03.02.2011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FB17B-1E3E-4AEB-9822-7CC057224F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AB4B1-0217-40C8-AB72-C05CCD0AAD2B}" type="datetimeFigureOut">
              <a:rPr lang="ru-RU"/>
              <a:pPr>
                <a:defRPr/>
              </a:pPr>
              <a:t>03.02.2011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96A5E-DE7B-4F4C-AADE-0AF8009D1C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3B412-4150-48DD-B5F0-7603CE406B73}" type="datetimeFigureOut">
              <a:rPr lang="ru-RU"/>
              <a:pPr>
                <a:defRPr/>
              </a:pPr>
              <a:t>03.02.2011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A6BF1-87B0-40D4-B5B8-64AAD4227B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BF51D-6144-4FFE-9E5E-277450D52115}" type="datetimeFigureOut">
              <a:rPr lang="ru-RU"/>
              <a:pPr>
                <a:defRPr/>
              </a:pPr>
              <a:t>03.02.2011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4D6AF-F17B-4CEA-982E-3DDF58AEEF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14509-20B3-4682-9172-378EDCF6DA2B}" type="datetimeFigureOut">
              <a:rPr lang="ru-RU"/>
              <a:pPr>
                <a:defRPr/>
              </a:pPr>
              <a:t>03.02.2011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1C0CB-238D-468E-AB38-84E6E2E3DD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876E2-9BD5-45BB-AA3C-E7FB8E235EC5}" type="datetimeFigureOut">
              <a:rPr lang="ru-RU"/>
              <a:pPr>
                <a:defRPr/>
              </a:pPr>
              <a:t>03.02.2011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717BB-89D5-410F-A862-DD787FD1EB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5A862-567F-491A-895F-AB28E7326A4F}" type="datetimeFigureOut">
              <a:rPr lang="ru-RU"/>
              <a:pPr>
                <a:defRPr/>
              </a:pPr>
              <a:t>03.02.2011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17728-3D8A-47E0-ABA7-F0FB18E2D9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E3F8A-EAA5-4E36-9A20-6EA0FE72095E}" type="datetimeFigureOut">
              <a:rPr lang="ru-RU"/>
              <a:pPr>
                <a:defRPr/>
              </a:pPr>
              <a:t>03.02.2011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DA62B-6CCB-44CB-8B38-C08DF9E353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6BAD0-73D8-47A3-A707-9DE6ACB916AC}" type="datetimeFigureOut">
              <a:rPr lang="ru-RU"/>
              <a:pPr>
                <a:defRPr/>
              </a:pPr>
              <a:t>03.02.2011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245FC-C6AD-4171-AA5F-3D6680D64A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202E4-1087-4678-A1D0-A47E61FAF34F}" type="datetimeFigureOut">
              <a:rPr lang="ru-RU"/>
              <a:pPr>
                <a:defRPr/>
              </a:pPr>
              <a:t>03.02.2011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B8659-FA8D-4B7A-A86F-F7090F1F9D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9FA6BDA-E4D6-4BBF-9DBD-F79E2E96403F}" type="datetimeFigureOut">
              <a:rPr lang="ru-RU"/>
              <a:pPr>
                <a:defRPr/>
              </a:pPr>
              <a:t>03.02.2011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276502-6CA6-41CB-95AE-8E8F212DFB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ilya@brandspotter.ru" TargetMode="External"/><Relationship Id="rId2" Type="http://schemas.openxmlformats.org/officeDocument/2006/relationships/hyperlink" Target="http://brandspotter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460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>
          <a:xfrm>
            <a:off x="1268404" y="3708408"/>
            <a:ext cx="7518438" cy="863600"/>
          </a:xfrm>
        </p:spPr>
        <p:txBody>
          <a:bodyPr/>
          <a:lstStyle/>
          <a:p>
            <a:pPr algn="l" eaLnBrk="1" hangingPunct="1">
              <a:lnSpc>
                <a:spcPts val="4000"/>
              </a:lnSpc>
            </a:pPr>
            <a:r>
              <a:rPr lang="ru-RU" sz="4000" dirty="0" smtClean="0">
                <a:solidFill>
                  <a:schemeClr val="bg1"/>
                </a:solidFill>
              </a:rPr>
              <a:t>Инструмент для управления репутацией и активностью бренда в социальных медиа</a:t>
            </a:r>
          </a:p>
        </p:txBody>
      </p:sp>
      <p:pic>
        <p:nvPicPr>
          <p:cNvPr id="13315" name="Picture 4" descr="2010-03-16-logo-effects-fi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1500174"/>
            <a:ext cx="3143240" cy="1384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0"/>
            <a:ext cx="9144000" cy="1412875"/>
          </a:xfrm>
          <a:prstGeom prst="rect">
            <a:avLst/>
          </a:prstGeom>
          <a:solidFill>
            <a:srgbClr val="546072"/>
          </a:solidFill>
          <a:ln w="9525">
            <a:solidFill>
              <a:srgbClr val="54607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000" dirty="0" smtClean="0">
                <a:solidFill>
                  <a:schemeClr val="bg1"/>
                </a:solidFill>
              </a:rPr>
              <a:t>       </a:t>
            </a:r>
            <a:endParaRPr lang="ru-RU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0034" y="110803"/>
            <a:ext cx="821537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Brandspotter </a:t>
            </a:r>
            <a:r>
              <a:rPr lang="ru-RU" sz="2800" dirty="0" smtClean="0">
                <a:solidFill>
                  <a:schemeClr val="bg1"/>
                </a:solidFill>
                <a:latin typeface="+mj-lt"/>
              </a:rPr>
              <a:t>позволяет понять, насколько эффективна работа с сообществами, которые</a:t>
            </a:r>
            <a:endParaRPr lang="en-US" sz="2800" dirty="0" smtClean="0">
              <a:solidFill>
                <a:schemeClr val="bg1"/>
              </a:solidFill>
              <a:latin typeface="+mj-lt"/>
            </a:endParaRPr>
          </a:p>
          <a:p>
            <a:pPr>
              <a:lnSpc>
                <a:spcPts val="3000"/>
              </a:lnSpc>
            </a:pPr>
            <a:r>
              <a:rPr lang="ru-RU" sz="2800" dirty="0" smtClean="0">
                <a:solidFill>
                  <a:schemeClr val="bg1"/>
                </a:solidFill>
                <a:latin typeface="+mj-lt"/>
              </a:rPr>
              <a:t>вам интересны</a:t>
            </a:r>
            <a:endParaRPr lang="ru-RU" sz="28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500174"/>
            <a:ext cx="8167712" cy="5044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8" descr="2010-03-02-logo-f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6311923"/>
            <a:ext cx="1152525" cy="403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33103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0"/>
            <a:ext cx="9144000" cy="1412875"/>
          </a:xfrm>
          <a:prstGeom prst="rect">
            <a:avLst/>
          </a:prstGeom>
          <a:solidFill>
            <a:srgbClr val="546072"/>
          </a:solidFill>
          <a:ln w="9525">
            <a:solidFill>
              <a:srgbClr val="54607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000" dirty="0" smtClean="0">
                <a:solidFill>
                  <a:schemeClr val="bg1"/>
                </a:solidFill>
              </a:rPr>
              <a:t>       </a:t>
            </a:r>
            <a:endParaRPr lang="ru-RU" sz="28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5" name="Picture 8" descr="2010-03-02-logo-fi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6311923"/>
            <a:ext cx="1152525" cy="403225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110803"/>
            <a:ext cx="821537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Brandspotter </a:t>
            </a:r>
            <a:r>
              <a:rPr lang="ru-RU" sz="2800" dirty="0" smtClean="0">
                <a:solidFill>
                  <a:schemeClr val="bg1"/>
                </a:solidFill>
                <a:latin typeface="+mj-lt"/>
              </a:rPr>
              <a:t>позволяет отследить трендсеттеров и лидеров мнений, а также ненавистников бренда и работать с ними:</a:t>
            </a:r>
            <a:endParaRPr lang="ru-RU" sz="28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7659" y="1571612"/>
            <a:ext cx="7667679" cy="4785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33103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4"/>
          <p:cNvSpPr>
            <a:spLocks noChangeArrowheads="1"/>
          </p:cNvSpPr>
          <p:nvPr/>
        </p:nvSpPr>
        <p:spPr bwMode="auto">
          <a:xfrm>
            <a:off x="0" y="0"/>
            <a:ext cx="9144000" cy="1412875"/>
          </a:xfrm>
          <a:prstGeom prst="rect">
            <a:avLst/>
          </a:prstGeom>
          <a:solidFill>
            <a:srgbClr val="546072"/>
          </a:solidFill>
          <a:ln w="9525">
            <a:solidFill>
              <a:srgbClr val="546072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endParaRPr lang="ru-RU"/>
          </a:p>
        </p:txBody>
      </p:sp>
      <p:sp>
        <p:nvSpPr>
          <p:cNvPr id="16386" name="Text Box 5"/>
          <p:cNvSpPr txBox="1">
            <a:spLocks noChangeArrowheads="1"/>
          </p:cNvSpPr>
          <p:nvPr/>
        </p:nvSpPr>
        <p:spPr bwMode="auto">
          <a:xfrm>
            <a:off x="539750" y="500932"/>
            <a:ext cx="8104216" cy="499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  <a:spcBef>
                <a:spcPts val="0"/>
              </a:spcBef>
              <a:buFont typeface="Arial" charset="0"/>
              <a:buNone/>
            </a:pPr>
            <a:r>
              <a:rPr lang="ru-RU" sz="3600" dirty="0" smtClean="0">
                <a:solidFill>
                  <a:schemeClr val="bg1"/>
                </a:solidFill>
                <a:latin typeface="+mn-lt"/>
              </a:rPr>
              <a:t>Аналитическая модель и метрики </a:t>
            </a:r>
            <a:endParaRPr lang="ru-RU" sz="36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6392" name="Picture 8" descr="2010-03-02-logo-fi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6311923"/>
            <a:ext cx="1152525" cy="403225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500034" y="1857364"/>
            <a:ext cx="850112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>
                <a:latin typeface="+mj-lt"/>
              </a:rPr>
              <a:t>А еще мы разработали аналитическую модель, которая измеряет</a:t>
            </a:r>
          </a:p>
          <a:p>
            <a:r>
              <a:rPr lang="ru-RU" sz="2000" i="1" dirty="0" smtClean="0">
                <a:latin typeface="+mj-lt"/>
              </a:rPr>
              <a:t>активность вашего бренда в социальных медиа</a:t>
            </a:r>
            <a:r>
              <a:rPr lang="en-US" sz="2000" i="1" dirty="0" smtClean="0">
                <a:latin typeface="+mj-lt"/>
              </a:rPr>
              <a:t>: </a:t>
            </a:r>
            <a:r>
              <a:rPr lang="ru-RU" sz="2000" i="1" dirty="0" smtClean="0">
                <a:latin typeface="+mj-lt"/>
              </a:rPr>
              <a:t>подсчитывает аудиторию, которая о вас слышала, людей которые о вас писали</a:t>
            </a:r>
            <a:endParaRPr lang="en-US" sz="2000" i="1" dirty="0" smtClean="0">
              <a:latin typeface="+mj-lt"/>
            </a:endParaRPr>
          </a:p>
          <a:p>
            <a:r>
              <a:rPr lang="ru-RU" sz="2000" i="1" dirty="0" smtClean="0">
                <a:latin typeface="+mj-lt"/>
              </a:rPr>
              <a:t>и пользователей, давно и преданно любящих вас.  </a:t>
            </a:r>
          </a:p>
          <a:p>
            <a:endParaRPr lang="ru-RU" i="1" dirty="0"/>
          </a:p>
        </p:txBody>
      </p:sp>
      <p:pic>
        <p:nvPicPr>
          <p:cNvPr id="8194" name="Picture 2" descr="C:\Documents and Settings\Андрей\Рабочий стол\Untitled-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414730"/>
            <a:ext cx="7858126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460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1260488" y="500050"/>
            <a:ext cx="8229600" cy="1143000"/>
          </a:xfrm>
        </p:spPr>
        <p:txBody>
          <a:bodyPr/>
          <a:lstStyle/>
          <a:p>
            <a:pPr algn="l"/>
            <a:r>
              <a:rPr lang="ru-RU" sz="4000" dirty="0" smtClean="0">
                <a:solidFill>
                  <a:schemeClr val="bg1"/>
                </a:solidFill>
              </a:rPr>
              <a:t>Если коротко: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26627" name="Объект 2"/>
          <p:cNvSpPr>
            <a:spLocks noGrp="1"/>
          </p:cNvSpPr>
          <p:nvPr>
            <p:ph idx="1"/>
          </p:nvPr>
        </p:nvSpPr>
        <p:spPr>
          <a:xfrm>
            <a:off x="1274718" y="1785926"/>
            <a:ext cx="6440554" cy="2087563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600" dirty="0" smtClean="0">
                <a:solidFill>
                  <a:schemeClr val="bg1"/>
                </a:solidFill>
              </a:rPr>
              <a:t>BrandSpotter </a:t>
            </a:r>
            <a:r>
              <a:rPr lang="ru-RU" sz="2600" dirty="0" smtClean="0">
                <a:solidFill>
                  <a:schemeClr val="bg1"/>
                </a:solidFill>
              </a:rPr>
              <a:t>предоставляет полную</a:t>
            </a:r>
          </a:p>
          <a:p>
            <a:pPr marL="0" indent="0" eaLnBrk="1" hangingPunct="1">
              <a:buNone/>
              <a:defRPr/>
            </a:pPr>
            <a:r>
              <a:rPr lang="ru-RU" sz="2600" dirty="0" smtClean="0">
                <a:solidFill>
                  <a:schemeClr val="bg1"/>
                </a:solidFill>
              </a:rPr>
              <a:t>картину присутствия бренда в социальных медиа. Обращайтесь:</a:t>
            </a:r>
            <a:endParaRPr lang="en-US" sz="2600" dirty="0" smtClean="0">
              <a:solidFill>
                <a:schemeClr val="bg1"/>
              </a:solidFill>
            </a:endParaRPr>
          </a:p>
          <a:p>
            <a:pPr marL="0" indent="0" eaLnBrk="1" hangingPunct="1">
              <a:buNone/>
              <a:defRPr/>
            </a:pPr>
            <a:endParaRPr lang="ru-RU" sz="2600" dirty="0" smtClean="0"/>
          </a:p>
          <a:p>
            <a:pPr marL="0" indent="0" eaLnBrk="1" hangingPunct="1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hlinkClick r:id="rId2"/>
              </a:rPr>
              <a:t>http://brandspotter.ru</a:t>
            </a:r>
            <a:endParaRPr lang="ru-RU" sz="2000" dirty="0" smtClean="0">
              <a:solidFill>
                <a:schemeClr val="bg1"/>
              </a:solidFill>
              <a:hlinkClick r:id="rId3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hlinkClick r:id="rId3"/>
              </a:rPr>
              <a:t>ilya@brandspotter.ru</a:t>
            </a:r>
            <a:r>
              <a:rPr lang="en-US" sz="2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endParaRPr lang="ru-RU" sz="20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9460" name="Picture 5" descr="2010-03-16-logo-effects-fin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2" y="4970463"/>
            <a:ext cx="3132138" cy="137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460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714348" y="857232"/>
            <a:ext cx="8775740" cy="1143000"/>
          </a:xfrm>
        </p:spPr>
        <p:txBody>
          <a:bodyPr/>
          <a:lstStyle/>
          <a:p>
            <a:pPr algn="l">
              <a:lnSpc>
                <a:spcPts val="3400"/>
              </a:lnSpc>
              <a:spcBef>
                <a:spcPts val="0"/>
              </a:spcBef>
            </a:pPr>
            <a:r>
              <a:rPr lang="ru-RU" sz="3600" dirty="0" smtClean="0">
                <a:solidFill>
                  <a:schemeClr val="bg1"/>
                </a:solidFill>
              </a:rPr>
              <a:t>Сегодня 50 миллионов русскоязычных пользователей общаются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smtClean="0">
                <a:solidFill>
                  <a:schemeClr val="bg1"/>
                </a:solidFill>
              </a:rPr>
              <a:t>в сети</a:t>
            </a:r>
            <a:r>
              <a:rPr lang="en-US" sz="3600" dirty="0" smtClean="0">
                <a:solidFill>
                  <a:schemeClr val="bg1"/>
                </a:solidFill>
              </a:rPr>
              <a:t/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ru-RU" sz="3600" dirty="0" smtClean="0">
                <a:solidFill>
                  <a:schemeClr val="bg1"/>
                </a:solidFill>
              </a:rPr>
              <a:t>Интернет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5" name="Picture 2" descr="C:\Documents and Settings\Андрей\Рабочий стол\pin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643182"/>
            <a:ext cx="180975" cy="1809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214414" y="2500306"/>
            <a:ext cx="7358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+mj-lt"/>
              </a:rPr>
              <a:t>Интернет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-</a:t>
            </a:r>
            <a:r>
              <a:rPr lang="ru-RU" sz="2400" dirty="0" smtClean="0">
                <a:solidFill>
                  <a:schemeClr val="bg1"/>
                </a:solidFill>
                <a:latin typeface="+mj-lt"/>
              </a:rPr>
              <a:t>рекламе доверяют 18% пользователей</a:t>
            </a:r>
            <a:endParaRPr lang="ru-RU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4414" y="3143248"/>
            <a:ext cx="6500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+mj-lt"/>
              </a:rPr>
              <a:t>Мнению интернет-друзей – 61% пользователей</a:t>
            </a:r>
            <a:endParaRPr lang="ru-RU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5786" y="4000504"/>
            <a:ext cx="8501122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ru-RU" sz="2800" dirty="0" smtClean="0">
                <a:solidFill>
                  <a:schemeClr val="bg1"/>
                </a:solidFill>
                <a:latin typeface="+mn-lt"/>
              </a:rPr>
              <a:t>Для того, чтобы вы мгновенно были</a:t>
            </a:r>
            <a:r>
              <a:rPr lang="en-US" sz="28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800" dirty="0" smtClean="0">
                <a:solidFill>
                  <a:schemeClr val="bg1"/>
                </a:solidFill>
                <a:latin typeface="+mn-lt"/>
              </a:rPr>
              <a:t>в курсе</a:t>
            </a:r>
            <a:endParaRPr lang="en-US" sz="2800" dirty="0" smtClean="0">
              <a:solidFill>
                <a:schemeClr val="bg1"/>
              </a:solidFill>
              <a:latin typeface="+mn-lt"/>
            </a:endParaRPr>
          </a:p>
          <a:p>
            <a:pPr>
              <a:lnSpc>
                <a:spcPts val="3000"/>
              </a:lnSpc>
            </a:pPr>
            <a:r>
              <a:rPr lang="ru-RU" sz="2800" dirty="0" smtClean="0">
                <a:solidFill>
                  <a:schemeClr val="bg1"/>
                </a:solidFill>
                <a:latin typeface="+mn-lt"/>
              </a:rPr>
              <a:t>их отношения к вам, мы придумали</a:t>
            </a:r>
            <a:endParaRPr lang="en-US" sz="2800" dirty="0" smtClean="0">
              <a:solidFill>
                <a:schemeClr val="bg1"/>
              </a:solidFill>
              <a:latin typeface="+mn-lt"/>
            </a:endParaRPr>
          </a:p>
          <a:p>
            <a:pPr>
              <a:lnSpc>
                <a:spcPts val="3000"/>
              </a:lnSpc>
            </a:pPr>
            <a:r>
              <a:rPr lang="en-US" sz="2800" dirty="0" smtClean="0">
                <a:solidFill>
                  <a:schemeClr val="bg1"/>
                </a:solidFill>
                <a:latin typeface="+mn-lt"/>
              </a:rPr>
              <a:t>BrandSpotter</a:t>
            </a:r>
            <a:endParaRPr lang="ru-RU" sz="2800" dirty="0" smtClean="0">
              <a:solidFill>
                <a:schemeClr val="bg1"/>
              </a:solidFill>
              <a:latin typeface="+mn-lt"/>
            </a:endParaRPr>
          </a:p>
          <a:p>
            <a:endParaRPr lang="ru-RU" dirty="0"/>
          </a:p>
        </p:txBody>
      </p:sp>
      <p:pic>
        <p:nvPicPr>
          <p:cNvPr id="10" name="Picture 2" descr="C:\Documents and Settings\Андрей\Рабочий стол\blu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3286124"/>
            <a:ext cx="180975" cy="190500"/>
          </a:xfrm>
          <a:prstGeom prst="rect">
            <a:avLst/>
          </a:prstGeom>
          <a:noFill/>
        </p:spPr>
      </p:pic>
      <p:pic>
        <p:nvPicPr>
          <p:cNvPr id="11" name="Picture 5" descr="2010-03-16-logo-effects-fin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06" y="5691264"/>
            <a:ext cx="2000264" cy="88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</a:t>
            </a:r>
            <a:endParaRPr lang="ru-RU" dirty="0"/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-32" y="0"/>
            <a:ext cx="9144000" cy="1412875"/>
          </a:xfrm>
          <a:prstGeom prst="rect">
            <a:avLst/>
          </a:prstGeom>
          <a:solidFill>
            <a:srgbClr val="546072"/>
          </a:solidFill>
          <a:ln w="9525">
            <a:solidFill>
              <a:srgbClr val="546072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ts val="3100"/>
              </a:lnSpc>
            </a:pPr>
            <a:endParaRPr lang="ru-RU" sz="28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7" name="Picture 8" descr="2010-03-02-logo-fi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6311923"/>
            <a:ext cx="1152525" cy="40322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00034" y="357166"/>
            <a:ext cx="69294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 typeface="Arial" pitchFamily="34" charset="0"/>
              <a:buNone/>
            </a:pPr>
            <a:r>
              <a:rPr lang="ru-RU" sz="3600" dirty="0" smtClean="0">
                <a:solidFill>
                  <a:schemeClr val="bg1"/>
                </a:solidFill>
                <a:latin typeface="+mn-lt"/>
              </a:rPr>
              <a:t>Что умеет </a:t>
            </a:r>
            <a:r>
              <a:rPr lang="en-US" sz="3600" dirty="0" smtClean="0">
                <a:solidFill>
                  <a:schemeClr val="bg1"/>
                </a:solidFill>
                <a:latin typeface="+mn-lt"/>
              </a:rPr>
              <a:t>BrandSpotter</a:t>
            </a:r>
            <a:r>
              <a:rPr lang="ru-RU" sz="3600" dirty="0" smtClean="0">
                <a:solidFill>
                  <a:schemeClr val="bg1"/>
                </a:solidFill>
                <a:latin typeface="+mn-lt"/>
              </a:rPr>
              <a:t>:</a:t>
            </a:r>
          </a:p>
          <a:p>
            <a:endParaRPr lang="ru-RU" dirty="0"/>
          </a:p>
        </p:txBody>
      </p:sp>
      <p:pic>
        <p:nvPicPr>
          <p:cNvPr id="3" name="Picture 2" descr="C:\Documents and Settings\Андрей\Рабочий стол\Untitled-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581170"/>
            <a:ext cx="8839200" cy="47053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33103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</a:t>
            </a:r>
            <a:endParaRPr lang="ru-RU" dirty="0"/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-32" y="0"/>
            <a:ext cx="9144000" cy="1412875"/>
          </a:xfrm>
          <a:prstGeom prst="rect">
            <a:avLst/>
          </a:prstGeom>
          <a:solidFill>
            <a:srgbClr val="546072"/>
          </a:solidFill>
          <a:ln w="9525">
            <a:solidFill>
              <a:srgbClr val="546072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ts val="3100"/>
              </a:lnSpc>
            </a:pPr>
            <a:endParaRPr lang="ru-RU" sz="28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7" name="Picture 8" descr="2010-03-02-logo-fi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6311923"/>
            <a:ext cx="1152525" cy="40322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00034" y="357166"/>
            <a:ext cx="83582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 typeface="Arial" pitchFamily="34" charset="0"/>
              <a:buNone/>
            </a:pPr>
            <a:r>
              <a:rPr lang="ru-RU" sz="3600" dirty="0" smtClean="0">
                <a:solidFill>
                  <a:schemeClr val="bg1"/>
                </a:solidFill>
                <a:latin typeface="+mn-lt"/>
              </a:rPr>
              <a:t>Охват блогосферы и социальных медиа:</a:t>
            </a:r>
          </a:p>
          <a:p>
            <a:endParaRPr lang="ru-RU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366955"/>
            <a:ext cx="1357322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3019422"/>
            <a:ext cx="1357321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3590926"/>
            <a:ext cx="135732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158" y="4171955"/>
            <a:ext cx="1357322" cy="35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59" y="4733934"/>
            <a:ext cx="135732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Правая фигурная скобка 13"/>
          <p:cNvSpPr/>
          <p:nvPr/>
        </p:nvSpPr>
        <p:spPr>
          <a:xfrm>
            <a:off x="1928794" y="1643050"/>
            <a:ext cx="1643074" cy="41434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3714744" y="2981322"/>
            <a:ext cx="48577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Brandspotter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отслеживает 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33 миллиона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блогов, микроблогов и пользовательских страниц в социальных сетях, в том числе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самые крупные: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Facebook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witter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Вконтакте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7158" y="5310201"/>
            <a:ext cx="1357322" cy="39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57158" y="1714488"/>
            <a:ext cx="1357322" cy="416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33103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0"/>
            <a:ext cx="9144000" cy="1412875"/>
          </a:xfrm>
          <a:prstGeom prst="rect">
            <a:avLst/>
          </a:prstGeom>
          <a:solidFill>
            <a:srgbClr val="546072"/>
          </a:solidFill>
          <a:ln w="9525">
            <a:solidFill>
              <a:srgbClr val="54607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000" dirty="0" smtClean="0">
                <a:solidFill>
                  <a:schemeClr val="bg1"/>
                </a:solidFill>
              </a:rPr>
              <a:t>       </a:t>
            </a:r>
            <a:r>
              <a:rPr lang="ru-RU" sz="2800" dirty="0" smtClean="0">
                <a:solidFill>
                  <a:schemeClr val="bg1"/>
                </a:solidFill>
                <a:latin typeface="+mn-lt"/>
              </a:rPr>
              <a:t>Удобный интерфейс – все основные</a:t>
            </a:r>
            <a:endParaRPr lang="en-US" sz="2800" dirty="0" smtClean="0">
              <a:solidFill>
                <a:schemeClr val="bg1"/>
              </a:solidFill>
              <a:latin typeface="+mn-lt"/>
            </a:endParaRPr>
          </a:p>
          <a:p>
            <a:r>
              <a:rPr lang="ru-RU" sz="28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+mn-lt"/>
              </a:rPr>
              <a:t>     </a:t>
            </a:r>
            <a:r>
              <a:rPr lang="ru-RU" sz="2800" dirty="0" smtClean="0">
                <a:solidFill>
                  <a:schemeClr val="bg1"/>
                </a:solidFill>
                <a:latin typeface="+mn-lt"/>
              </a:rPr>
              <a:t>показатели в одном месте</a:t>
            </a:r>
            <a:endParaRPr lang="ru-RU" sz="28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5" name="Picture 8" descr="2010-03-02-logo-fi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6311923"/>
            <a:ext cx="1152525" cy="403225"/>
          </a:xfrm>
          <a:prstGeom prst="rect">
            <a:avLst/>
          </a:prstGeom>
          <a:noFill/>
        </p:spPr>
      </p:pic>
      <p:pic>
        <p:nvPicPr>
          <p:cNvPr id="7" name="Picture 2" descr="C:\Documents and Settings\Андрей\Рабочий стол\Untitled-1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2560" y="1843106"/>
            <a:ext cx="6677026" cy="4229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33103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4" name="Picture 8" descr="2010-03-02-logo-fi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6311923"/>
            <a:ext cx="1152525" cy="403225"/>
          </a:xfrm>
          <a:prstGeom prst="rect">
            <a:avLst/>
          </a:prstGeom>
          <a:noFill/>
        </p:spPr>
      </p:pic>
      <p:sp>
        <p:nvSpPr>
          <p:cNvPr id="14337" name="Rectangle 14"/>
          <p:cNvSpPr>
            <a:spLocks noChangeArrowheads="1"/>
          </p:cNvSpPr>
          <p:nvPr/>
        </p:nvSpPr>
        <p:spPr bwMode="auto">
          <a:xfrm>
            <a:off x="0" y="0"/>
            <a:ext cx="9144000" cy="1412875"/>
          </a:xfrm>
          <a:prstGeom prst="rect">
            <a:avLst/>
          </a:prstGeom>
          <a:solidFill>
            <a:srgbClr val="546072"/>
          </a:solidFill>
          <a:ln w="9525">
            <a:solidFill>
              <a:srgbClr val="54607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530224" y="115888"/>
            <a:ext cx="8256617" cy="1143000"/>
          </a:xfrm>
        </p:spPr>
        <p:txBody>
          <a:bodyPr/>
          <a:lstStyle/>
          <a:p>
            <a:pPr algn="l"/>
            <a:r>
              <a:rPr lang="ru-RU" sz="3600" dirty="0" smtClean="0">
                <a:solidFill>
                  <a:schemeClr val="bg1"/>
                </a:solidFill>
                <a:latin typeface="+mn-lt"/>
              </a:rPr>
              <a:t>Лингвистическая модель </a:t>
            </a:r>
            <a:endParaRPr lang="ru-RU" sz="3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785926"/>
            <a:ext cx="735811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ts val="2400"/>
              </a:lnSpc>
              <a:buNone/>
            </a:pPr>
            <a:r>
              <a:rPr lang="en-US" sz="2000" i="1" dirty="0" smtClean="0">
                <a:latin typeface="+mj-lt"/>
              </a:rPr>
              <a:t>BrandSpotter </a:t>
            </a:r>
            <a:r>
              <a:rPr lang="ru-RU" sz="2000" b="1" i="1" dirty="0" smtClean="0">
                <a:latin typeface="+mj-lt"/>
              </a:rPr>
              <a:t>понимает сленг </a:t>
            </a:r>
            <a:r>
              <a:rPr lang="ru-RU" sz="2000" i="1" dirty="0" smtClean="0">
                <a:latin typeface="+mj-lt"/>
              </a:rPr>
              <a:t>пользователей социальных медиа и при помощи специально разработанной лингвистической модели </a:t>
            </a:r>
            <a:r>
              <a:rPr lang="ru-RU" sz="2000" b="1" i="1" dirty="0" smtClean="0">
                <a:latin typeface="+mj-lt"/>
              </a:rPr>
              <a:t>умеет оценивать тональность </a:t>
            </a:r>
            <a:r>
              <a:rPr lang="ru-RU" sz="2000" i="1" dirty="0" smtClean="0">
                <a:latin typeface="+mj-lt"/>
              </a:rPr>
              <a:t>сообщения пользователя о бренде</a:t>
            </a:r>
          </a:p>
        </p:txBody>
      </p:sp>
      <p:pic>
        <p:nvPicPr>
          <p:cNvPr id="2" name="Picture 2" descr="C:\Documents and Settings\Андрей\Рабочий стол\Untitled-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56" y="3395681"/>
            <a:ext cx="9096376" cy="2676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4" name="Picture 8" descr="2010-03-02-logo-fi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6311923"/>
            <a:ext cx="1152525" cy="403225"/>
          </a:xfrm>
          <a:prstGeom prst="rect">
            <a:avLst/>
          </a:prstGeom>
          <a:noFill/>
        </p:spPr>
      </p:pic>
      <p:sp>
        <p:nvSpPr>
          <p:cNvPr id="14337" name="Rectangle 14"/>
          <p:cNvSpPr>
            <a:spLocks noChangeArrowheads="1"/>
          </p:cNvSpPr>
          <p:nvPr/>
        </p:nvSpPr>
        <p:spPr bwMode="auto">
          <a:xfrm>
            <a:off x="0" y="0"/>
            <a:ext cx="9144000" cy="1412875"/>
          </a:xfrm>
          <a:prstGeom prst="rect">
            <a:avLst/>
          </a:prstGeom>
          <a:solidFill>
            <a:srgbClr val="546072"/>
          </a:solidFill>
          <a:ln w="9525">
            <a:solidFill>
              <a:srgbClr val="54607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530224" y="115888"/>
            <a:ext cx="8256617" cy="1143000"/>
          </a:xfrm>
        </p:spPr>
        <p:txBody>
          <a:bodyPr/>
          <a:lstStyle/>
          <a:p>
            <a:pPr algn="l" eaLnBrk="1" hangingPunct="1">
              <a:lnSpc>
                <a:spcPts val="3100"/>
              </a:lnSpc>
            </a:pPr>
            <a:r>
              <a:rPr lang="ru-RU" sz="2800" dirty="0" smtClean="0">
                <a:solidFill>
                  <a:schemeClr val="bg1"/>
                </a:solidFill>
              </a:rPr>
              <a:t>Как бы ни назвали ваш бренд, </a:t>
            </a:r>
            <a:r>
              <a:rPr lang="en-US" sz="2800" dirty="0" smtClean="0">
                <a:solidFill>
                  <a:schemeClr val="bg1"/>
                </a:solidFill>
              </a:rPr>
              <a:t>BrandSpotter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поймет, что в виду имелся именно он</a:t>
            </a:r>
            <a:endParaRPr lang="ru-RU" sz="2800" i="1" dirty="0" smtClean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" name="Picture 2" descr="C:\Documents and Settings\Андрей\Рабочий стол\Untitled-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2071678"/>
            <a:ext cx="7724776" cy="3495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4" name="Picture 8" descr="2010-03-02-logo-fi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6311923"/>
            <a:ext cx="1152525" cy="403225"/>
          </a:xfrm>
          <a:prstGeom prst="rect">
            <a:avLst/>
          </a:prstGeom>
          <a:noFill/>
        </p:spPr>
      </p:pic>
      <p:sp>
        <p:nvSpPr>
          <p:cNvPr id="14337" name="Rectangle 14"/>
          <p:cNvSpPr>
            <a:spLocks noChangeArrowheads="1"/>
          </p:cNvSpPr>
          <p:nvPr/>
        </p:nvSpPr>
        <p:spPr bwMode="auto">
          <a:xfrm>
            <a:off x="0" y="0"/>
            <a:ext cx="9144000" cy="1412875"/>
          </a:xfrm>
          <a:prstGeom prst="rect">
            <a:avLst/>
          </a:prstGeom>
          <a:solidFill>
            <a:srgbClr val="546072"/>
          </a:solidFill>
          <a:ln w="9525">
            <a:solidFill>
              <a:srgbClr val="54607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530224" y="115888"/>
            <a:ext cx="8256617" cy="1143000"/>
          </a:xfrm>
        </p:spPr>
        <p:txBody>
          <a:bodyPr/>
          <a:lstStyle/>
          <a:p>
            <a:pPr algn="l" eaLnBrk="1" hangingPunct="1">
              <a:lnSpc>
                <a:spcPts val="3100"/>
              </a:lnSpc>
            </a:pPr>
            <a:r>
              <a:rPr lang="ru-RU" sz="2800" dirty="0" smtClean="0">
                <a:solidFill>
                  <a:schemeClr val="bg1"/>
                </a:solidFill>
              </a:rPr>
              <a:t>Как бы ни назвали ваш бренд, </a:t>
            </a:r>
            <a:r>
              <a:rPr lang="en-US" sz="2800" dirty="0" smtClean="0">
                <a:solidFill>
                  <a:schemeClr val="bg1"/>
                </a:solidFill>
              </a:rPr>
              <a:t>BrandSpotter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поймет, что в виду имелся именно он</a:t>
            </a:r>
            <a:endParaRPr lang="ru-RU" sz="2800" i="1" dirty="0" smtClean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6146" name="Picture 2" descr="C:\Documents and Settings\Андрей\Рабочий стол\Untitled-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802" y="3300426"/>
            <a:ext cx="6057900" cy="20574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571472" y="2285992"/>
            <a:ext cx="77867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latin typeface="+mj-lt"/>
              </a:rPr>
              <a:t>Также можно использовать </a:t>
            </a:r>
            <a:r>
              <a:rPr lang="ru-RU" i="1" dirty="0" err="1" smtClean="0">
                <a:latin typeface="+mj-lt"/>
              </a:rPr>
              <a:t>стоп-слова</a:t>
            </a:r>
            <a:r>
              <a:rPr lang="ru-RU" i="1" dirty="0" smtClean="0">
                <a:latin typeface="+mj-lt"/>
              </a:rPr>
              <a:t> к словосочетанию</a:t>
            </a:r>
            <a:endParaRPr lang="en-US" i="1" dirty="0" smtClean="0">
              <a:latin typeface="+mj-lt"/>
            </a:endParaRPr>
          </a:p>
          <a:p>
            <a:r>
              <a:rPr lang="ru-RU" i="1" dirty="0" smtClean="0">
                <a:latin typeface="+mj-lt"/>
              </a:rPr>
              <a:t>«Черный </a:t>
            </a:r>
            <a:r>
              <a:rPr lang="ru-RU" i="1" dirty="0" err="1" smtClean="0">
                <a:latin typeface="+mj-lt"/>
              </a:rPr>
              <a:t>бумер</a:t>
            </a:r>
            <a:r>
              <a:rPr lang="ru-RU" i="1" dirty="0" smtClean="0">
                <a:latin typeface="+mj-lt"/>
              </a:rPr>
              <a:t>», чтобы не читать ненужные результаты</a:t>
            </a:r>
            <a:endParaRPr lang="ru-RU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5"/>
          <p:cNvSpPr>
            <a:spLocks noChangeArrowheads="1"/>
          </p:cNvSpPr>
          <p:nvPr/>
        </p:nvSpPr>
        <p:spPr bwMode="auto">
          <a:xfrm>
            <a:off x="0" y="0"/>
            <a:ext cx="9144000" cy="1412875"/>
          </a:xfrm>
          <a:prstGeom prst="rect">
            <a:avLst/>
          </a:prstGeom>
          <a:solidFill>
            <a:srgbClr val="546072"/>
          </a:solidFill>
          <a:ln w="9525">
            <a:solidFill>
              <a:srgbClr val="546072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endParaRPr lang="ru-RU"/>
          </a:p>
        </p:txBody>
      </p:sp>
      <p:sp>
        <p:nvSpPr>
          <p:cNvPr id="15362" name="Text Box 13"/>
          <p:cNvSpPr txBox="1">
            <a:spLocks noChangeArrowheads="1"/>
          </p:cNvSpPr>
          <p:nvPr/>
        </p:nvSpPr>
        <p:spPr bwMode="auto">
          <a:xfrm>
            <a:off x="684213" y="3789363"/>
            <a:ext cx="7200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5363" name="Text Box 14"/>
          <p:cNvSpPr txBox="1">
            <a:spLocks noChangeArrowheads="1"/>
          </p:cNvSpPr>
          <p:nvPr/>
        </p:nvSpPr>
        <p:spPr bwMode="auto">
          <a:xfrm>
            <a:off x="539750" y="293963"/>
            <a:ext cx="8747158" cy="887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31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solidFill>
                  <a:schemeClr val="bg1"/>
                </a:solidFill>
                <a:latin typeface="+mj-lt"/>
              </a:rPr>
              <a:t>Вы сможете отслеживать сообщения о бренде, </a:t>
            </a:r>
            <a:endParaRPr lang="en-US" sz="2800" dirty="0" smtClean="0">
              <a:solidFill>
                <a:schemeClr val="bg1"/>
              </a:solidFill>
              <a:latin typeface="+mj-lt"/>
            </a:endParaRPr>
          </a:p>
          <a:p>
            <a:pPr>
              <a:lnSpc>
                <a:spcPts val="31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solidFill>
                  <a:schemeClr val="bg1"/>
                </a:solidFill>
                <a:latin typeface="+mj-lt"/>
              </a:rPr>
              <a:t>как только они появились в сети</a:t>
            </a:r>
            <a:endParaRPr lang="ru-RU" sz="20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5370" name="Picture 10" descr="2010-03-02-logo-fi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6311923"/>
            <a:ext cx="1152525" cy="403225"/>
          </a:xfrm>
          <a:prstGeom prst="rect">
            <a:avLst/>
          </a:prstGeom>
          <a:noFill/>
        </p:spPr>
      </p:pic>
      <p:pic>
        <p:nvPicPr>
          <p:cNvPr id="10" name="Рисунок 9" descr="през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1947" y="1428736"/>
            <a:ext cx="6929454" cy="48636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6D9F0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3937</TotalTime>
  <Words>255</Words>
  <Application>Microsoft Office PowerPoint</Application>
  <PresentationFormat>Экран (4:3)</PresentationFormat>
  <Paragraphs>37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Инструмент для управления репутацией и активностью бренда в социальных медиа</vt:lpstr>
      <vt:lpstr>Сегодня 50 миллионов русскоязычных пользователей общаются в сети Интернет</vt:lpstr>
      <vt:lpstr>t</vt:lpstr>
      <vt:lpstr>t</vt:lpstr>
      <vt:lpstr>Слайд 5</vt:lpstr>
      <vt:lpstr>Лингвистическая модель </vt:lpstr>
      <vt:lpstr>Как бы ни назвали ваш бренд, BrandSpotter поймет, что в виду имелся именно он</vt:lpstr>
      <vt:lpstr>Как бы ни назвали ваш бренд, BrandSpotter поймет, что в виду имелся именно он</vt:lpstr>
      <vt:lpstr>Слайд 9</vt:lpstr>
      <vt:lpstr>Слайд 10</vt:lpstr>
      <vt:lpstr>Слайд 11</vt:lpstr>
      <vt:lpstr>Слайд 12</vt:lpstr>
      <vt:lpstr>Если коротко: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Возможности BrandSpotter</dc:title>
  <dc:creator>BrandSpotter</dc:creator>
  <cp:keywords>репутация в соцмедиа</cp:keywords>
  <cp:lastModifiedBy>Илья</cp:lastModifiedBy>
  <cp:revision>150</cp:revision>
  <dcterms:created xsi:type="dcterms:W3CDTF">2010-04-04T16:00:06Z</dcterms:created>
  <dcterms:modified xsi:type="dcterms:W3CDTF">2011-02-03T13:41:17Z</dcterms:modified>
  <cp:category>презентации</cp:category>
</cp:coreProperties>
</file>