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358" r:id="rId2"/>
    <p:sldId id="411" r:id="rId3"/>
    <p:sldId id="420" r:id="rId4"/>
    <p:sldId id="419" r:id="rId5"/>
    <p:sldId id="415" r:id="rId6"/>
    <p:sldId id="418" r:id="rId7"/>
    <p:sldId id="421" r:id="rId8"/>
    <p:sldId id="417" r:id="rId9"/>
    <p:sldId id="422" r:id="rId10"/>
    <p:sldId id="423" r:id="rId11"/>
    <p:sldId id="406" r:id="rId12"/>
    <p:sldId id="424" r:id="rId13"/>
  </p:sldIdLst>
  <p:sldSz cx="9144000" cy="6858000" type="screen4x3"/>
  <p:notesSz cx="8686800" cy="64008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pitchFamily="34" charset="-128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pitchFamily="34" charset="-128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pitchFamily="34" charset="-128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pitchFamily="34" charset="-128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pitchFamily="34" charset="-128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MS PGothic" pitchFamily="34" charset="-128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MS PGothic" pitchFamily="34" charset="-128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MS PGothic" pitchFamily="34" charset="-128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MS PGothic" pitchFamily="34" charset="-128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85654"/>
    <a:srgbClr val="444241"/>
    <a:srgbClr val="F8F6EE"/>
    <a:srgbClr val="E2DFDB"/>
    <a:srgbClr val="F4EFE9"/>
    <a:srgbClr val="00AFDA"/>
    <a:srgbClr val="0083A3"/>
    <a:srgbClr val="1B98E0"/>
    <a:srgbClr val="19A2D2"/>
    <a:srgbClr val="ECE9D8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324" autoAdjust="0"/>
    <p:restoredTop sz="94660"/>
  </p:normalViewPr>
  <p:slideViewPr>
    <p:cSldViewPr snapToGrid="0">
      <p:cViewPr>
        <p:scale>
          <a:sx n="96" d="100"/>
          <a:sy n="96" d="100"/>
        </p:scale>
        <p:origin x="-60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763963" cy="320675"/>
          </a:xfrm>
          <a:prstGeom prst="rect">
            <a:avLst/>
          </a:prstGeom>
        </p:spPr>
        <p:txBody>
          <a:bodyPr vert="horz" lIns="90075" tIns="45037" rIns="90075" bIns="45037" rtlCol="0"/>
          <a:lstStyle>
            <a:lvl1pPr algn="l">
              <a:defRPr sz="1200">
                <a:latin typeface="Arial" pitchFamily="34" charset="0"/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4921250" y="0"/>
            <a:ext cx="3763963" cy="320675"/>
          </a:xfrm>
          <a:prstGeom prst="rect">
            <a:avLst/>
          </a:prstGeom>
        </p:spPr>
        <p:txBody>
          <a:bodyPr vert="horz" lIns="90075" tIns="45037" rIns="90075" bIns="45037" rtlCol="0"/>
          <a:lstStyle>
            <a:lvl1pPr algn="r">
              <a:defRPr sz="1200">
                <a:latin typeface="Arial" pitchFamily="34" charset="0"/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fld id="{4C4EABB5-3945-4520-88BF-CCB6389FDB6C}" type="datetimeFigureOut">
              <a:rPr lang="ru-RU"/>
              <a:pPr>
                <a:defRPr/>
              </a:pPr>
              <a:t>24.02.2010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080125"/>
            <a:ext cx="3763963" cy="319088"/>
          </a:xfrm>
          <a:prstGeom prst="rect">
            <a:avLst/>
          </a:prstGeom>
        </p:spPr>
        <p:txBody>
          <a:bodyPr vert="horz" lIns="90075" tIns="45037" rIns="90075" bIns="45037" rtlCol="0" anchor="b"/>
          <a:lstStyle>
            <a:lvl1pPr algn="l">
              <a:defRPr sz="1200">
                <a:latin typeface="Arial" pitchFamily="34" charset="0"/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4921250" y="6080125"/>
            <a:ext cx="3763963" cy="319088"/>
          </a:xfrm>
          <a:prstGeom prst="rect">
            <a:avLst/>
          </a:prstGeom>
        </p:spPr>
        <p:txBody>
          <a:bodyPr vert="horz" lIns="90075" tIns="45037" rIns="90075" bIns="45037" rtlCol="0" anchor="b"/>
          <a:lstStyle>
            <a:lvl1pPr algn="r">
              <a:defRPr sz="1200">
                <a:latin typeface="Arial" pitchFamily="34" charset="0"/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fld id="{7C28B8A1-3408-4662-8C4F-43DFC857C05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763963" cy="320675"/>
          </a:xfrm>
          <a:prstGeom prst="rect">
            <a:avLst/>
          </a:prstGeom>
        </p:spPr>
        <p:txBody>
          <a:bodyPr vert="horz" lIns="84925" tIns="42463" rIns="84925" bIns="42463" rtlCol="0"/>
          <a:lstStyle>
            <a:lvl1pPr algn="l">
              <a:defRPr sz="1100">
                <a:latin typeface="Arial" pitchFamily="34" charset="0"/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921250" y="0"/>
            <a:ext cx="3763963" cy="320675"/>
          </a:xfrm>
          <a:prstGeom prst="rect">
            <a:avLst/>
          </a:prstGeom>
        </p:spPr>
        <p:txBody>
          <a:bodyPr vert="horz" lIns="84925" tIns="42463" rIns="84925" bIns="42463" rtlCol="0"/>
          <a:lstStyle>
            <a:lvl1pPr algn="r">
              <a:defRPr sz="1100">
                <a:latin typeface="Arial" pitchFamily="34" charset="0"/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fld id="{5138A76B-71FC-4287-8C0F-EBA4CC0DB4BB}" type="datetimeFigureOut">
              <a:rPr lang="ru-RU"/>
              <a:pPr>
                <a:defRPr/>
              </a:pPr>
              <a:t>24.02.2010</a:t>
            </a:fld>
            <a:endParaRPr lang="ru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744788" y="481013"/>
            <a:ext cx="3197225" cy="23987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4925" tIns="42463" rIns="84925" bIns="42463" rtlCol="0" anchor="ctr"/>
          <a:lstStyle/>
          <a:p>
            <a:pPr lvl="0"/>
            <a:endParaRPr lang="ru-RU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868363" y="3040063"/>
            <a:ext cx="6950075" cy="2881312"/>
          </a:xfrm>
          <a:prstGeom prst="rect">
            <a:avLst/>
          </a:prstGeom>
        </p:spPr>
        <p:txBody>
          <a:bodyPr vert="horz" lIns="84925" tIns="42463" rIns="84925" bIns="42463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ru-RU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080125"/>
            <a:ext cx="3763963" cy="319088"/>
          </a:xfrm>
          <a:prstGeom prst="rect">
            <a:avLst/>
          </a:prstGeom>
        </p:spPr>
        <p:txBody>
          <a:bodyPr vert="horz" lIns="84925" tIns="42463" rIns="84925" bIns="42463" rtlCol="0" anchor="b"/>
          <a:lstStyle>
            <a:lvl1pPr algn="l">
              <a:defRPr sz="1100">
                <a:latin typeface="Arial" pitchFamily="34" charset="0"/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921250" y="6080125"/>
            <a:ext cx="3763963" cy="319088"/>
          </a:xfrm>
          <a:prstGeom prst="rect">
            <a:avLst/>
          </a:prstGeom>
        </p:spPr>
        <p:txBody>
          <a:bodyPr vert="horz" lIns="84925" tIns="42463" rIns="84925" bIns="42463" rtlCol="0" anchor="b"/>
          <a:lstStyle>
            <a:lvl1pPr algn="r">
              <a:defRPr sz="1100">
                <a:latin typeface="Arial" pitchFamily="34" charset="0"/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fld id="{A273F400-D3DB-4043-BCDA-C634F70E4FA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ru-R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ECF873-289B-47D8-94DC-7C4AED7E14DF}" type="datetime1">
              <a:rPr lang="ru-RU"/>
              <a:pPr>
                <a:defRPr/>
              </a:pPr>
              <a:t>24.02.2010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Стерно.Ру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6-text&amp;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4714908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2000"/>
              </a:spcBef>
              <a:defRPr sz="1600"/>
            </a:lvl1pPr>
            <a:lvl2pPr>
              <a:lnSpc>
                <a:spcPct val="100000"/>
              </a:lnSpc>
              <a:spcBef>
                <a:spcPts val="2000"/>
              </a:spcBef>
              <a:defRPr sz="1600"/>
            </a:lvl2pPr>
            <a:lvl3pPr>
              <a:lnSpc>
                <a:spcPct val="100000"/>
              </a:lnSpc>
              <a:spcBef>
                <a:spcPts val="2000"/>
              </a:spcBef>
              <a:defRPr sz="1600"/>
            </a:lvl3pPr>
            <a:lvl4pPr>
              <a:lnSpc>
                <a:spcPct val="100000"/>
              </a:lnSpc>
              <a:spcBef>
                <a:spcPts val="2000"/>
              </a:spcBef>
              <a:defRPr sz="1600"/>
            </a:lvl4pPr>
            <a:lvl5pPr>
              <a:lnSpc>
                <a:spcPct val="100000"/>
              </a:lnSpc>
              <a:spcBef>
                <a:spcPts val="2000"/>
              </a:spcBef>
              <a:defRPr sz="16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ru-RU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6CB23A-ED9E-4979-87A9-14A286E6C3DF}" type="datetime1">
              <a:rPr lang="ru-RU"/>
              <a:pPr>
                <a:defRPr/>
              </a:pPr>
              <a:t>24.02.2010</a:t>
            </a:fld>
            <a:endParaRPr lang="ru-RU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Стерно.Ру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3-text&amp;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1500"/>
              </a:spcBef>
              <a:defRPr sz="1300"/>
            </a:lvl1pPr>
            <a:lvl2pPr>
              <a:lnSpc>
                <a:spcPct val="100000"/>
              </a:lnSpc>
              <a:spcBef>
                <a:spcPts val="1500"/>
              </a:spcBef>
              <a:defRPr sz="1300"/>
            </a:lvl2pPr>
            <a:lvl3pPr>
              <a:lnSpc>
                <a:spcPct val="100000"/>
              </a:lnSpc>
              <a:spcBef>
                <a:spcPts val="1500"/>
              </a:spcBef>
              <a:defRPr sz="1300"/>
            </a:lvl3pPr>
            <a:lvl4pPr>
              <a:lnSpc>
                <a:spcPct val="100000"/>
              </a:lnSpc>
              <a:spcBef>
                <a:spcPts val="1500"/>
              </a:spcBef>
              <a:defRPr sz="1300"/>
            </a:lvl4pPr>
            <a:lvl5pPr>
              <a:lnSpc>
                <a:spcPct val="100000"/>
              </a:lnSpc>
              <a:spcBef>
                <a:spcPts val="1500"/>
              </a:spcBef>
              <a:defRPr sz="13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ru-RU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Стерно.Ру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6-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 marL="0">
              <a:lnSpc>
                <a:spcPct val="100000"/>
              </a:lnSpc>
              <a:spcBef>
                <a:spcPts val="2000"/>
              </a:spcBef>
              <a:buNone/>
              <a:defRPr sz="1600"/>
            </a:lvl1pPr>
            <a:lvl2pPr>
              <a:lnSpc>
                <a:spcPct val="100000"/>
              </a:lnSpc>
              <a:spcBef>
                <a:spcPts val="2000"/>
              </a:spcBef>
              <a:buNone/>
              <a:defRPr sz="1600"/>
            </a:lvl2pPr>
            <a:lvl3pPr>
              <a:lnSpc>
                <a:spcPct val="100000"/>
              </a:lnSpc>
              <a:spcBef>
                <a:spcPts val="2000"/>
              </a:spcBef>
              <a:buNone/>
              <a:defRPr sz="1600"/>
            </a:lvl3pPr>
            <a:lvl4pPr>
              <a:lnSpc>
                <a:spcPct val="100000"/>
              </a:lnSpc>
              <a:spcBef>
                <a:spcPts val="2000"/>
              </a:spcBef>
              <a:buNone/>
              <a:defRPr sz="1600"/>
            </a:lvl4pPr>
            <a:lvl5pPr>
              <a:lnSpc>
                <a:spcPct val="100000"/>
              </a:lnSpc>
              <a:spcBef>
                <a:spcPts val="2000"/>
              </a:spcBef>
              <a:buNone/>
              <a:defRPr sz="16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ru-RU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AC73CA-5D64-499F-8AFF-D694CAD15BB7}" type="datetime1">
              <a:rPr lang="ru-RU"/>
              <a:pPr>
                <a:defRPr/>
              </a:pPr>
              <a:t>24.02.2010</a:t>
            </a:fld>
            <a:endParaRPr lang="ru-RU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Стерно.Ру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3-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 marL="0">
              <a:lnSpc>
                <a:spcPct val="100000"/>
              </a:lnSpc>
              <a:spcBef>
                <a:spcPts val="1500"/>
              </a:spcBef>
              <a:buNone/>
              <a:defRPr sz="1300"/>
            </a:lvl1pPr>
            <a:lvl2pPr>
              <a:lnSpc>
                <a:spcPct val="100000"/>
              </a:lnSpc>
              <a:spcBef>
                <a:spcPts val="1500"/>
              </a:spcBef>
              <a:buNone/>
              <a:defRPr sz="1300"/>
            </a:lvl2pPr>
            <a:lvl3pPr>
              <a:lnSpc>
                <a:spcPct val="100000"/>
              </a:lnSpc>
              <a:spcBef>
                <a:spcPts val="1500"/>
              </a:spcBef>
              <a:buNone/>
              <a:defRPr sz="1300"/>
            </a:lvl3pPr>
            <a:lvl4pPr>
              <a:lnSpc>
                <a:spcPct val="100000"/>
              </a:lnSpc>
              <a:spcBef>
                <a:spcPts val="1500"/>
              </a:spcBef>
              <a:buNone/>
              <a:defRPr sz="1300"/>
            </a:lvl4pPr>
            <a:lvl5pPr>
              <a:lnSpc>
                <a:spcPct val="100000"/>
              </a:lnSpc>
              <a:spcBef>
                <a:spcPts val="1500"/>
              </a:spcBef>
              <a:buNone/>
              <a:defRPr sz="13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ru-RU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1C7943-174F-4CF0-ACEA-456FDFA6DF8B}" type="datetime1">
              <a:rPr lang="ru-RU"/>
              <a:pPr>
                <a:defRPr/>
              </a:pPr>
              <a:t>24.02.2010</a:t>
            </a:fld>
            <a:endParaRPr lang="ru-RU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Стерно.Ру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-text&amp;bullets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spcBef>
                <a:spcPts val="2000"/>
              </a:spcBef>
              <a:defRPr sz="1600"/>
            </a:lvl1pPr>
            <a:lvl2pPr>
              <a:spcBef>
                <a:spcPts val="2000"/>
              </a:spcBef>
              <a:defRPr sz="1600"/>
            </a:lvl2pPr>
            <a:lvl3pPr>
              <a:spcBef>
                <a:spcPts val="2000"/>
              </a:spcBef>
              <a:defRPr sz="1600"/>
            </a:lvl3pPr>
            <a:lvl4pPr>
              <a:spcBef>
                <a:spcPts val="2000"/>
              </a:spcBef>
              <a:defRPr sz="1600"/>
            </a:lvl4pPr>
            <a:lvl5pPr>
              <a:spcBef>
                <a:spcPts val="2000"/>
              </a:spcBef>
              <a:defRPr sz="16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ru-RU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3"/>
          </p:nvPr>
        </p:nvSpPr>
        <p:spPr>
          <a:xfrm>
            <a:off x="1928795" y="2000240"/>
            <a:ext cx="5486400" cy="4114800"/>
          </a:xfrm>
          <a:ln w="88900" cap="sq">
            <a:solidFill>
              <a:srgbClr val="E2DFDB"/>
            </a:solidFill>
            <a:miter lim="800000"/>
          </a:ln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ru-RU" noProof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Стерно.Ру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-text&amp;bullets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spcBef>
                <a:spcPts val="1500"/>
              </a:spcBef>
              <a:defRPr sz="1300"/>
            </a:lvl1pPr>
            <a:lvl2pPr>
              <a:spcBef>
                <a:spcPts val="1500"/>
              </a:spcBef>
              <a:defRPr sz="1300"/>
            </a:lvl2pPr>
            <a:lvl3pPr>
              <a:spcBef>
                <a:spcPts val="1500"/>
              </a:spcBef>
              <a:defRPr sz="1300"/>
            </a:lvl3pPr>
            <a:lvl4pPr>
              <a:spcBef>
                <a:spcPts val="1500"/>
              </a:spcBef>
              <a:defRPr sz="1300"/>
            </a:lvl4pPr>
            <a:lvl5pPr>
              <a:spcBef>
                <a:spcPts val="1500"/>
              </a:spcBef>
              <a:defRPr sz="13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ru-RU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3"/>
          </p:nvPr>
        </p:nvSpPr>
        <p:spPr>
          <a:xfrm>
            <a:off x="1928795" y="2000240"/>
            <a:ext cx="5486400" cy="4114800"/>
          </a:xfrm>
          <a:noFill/>
          <a:ln w="88900" cap="sq">
            <a:solidFill>
              <a:srgbClr val="E2DFDB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>
            <a:lvl1pPr marL="0" indent="0">
              <a:buNone/>
              <a:defRPr lang="ru-RU" sz="3200" kern="1200" noProof="0">
                <a:solidFill>
                  <a:srgbClr val="585654"/>
                </a:solidFill>
                <a:latin typeface="Tahoma" pitchFamily="34" charset="0"/>
                <a:ea typeface="+mn-ea"/>
                <a:cs typeface="Tahoma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lvl="0" indent="0" algn="l" rtl="0" eaLnBrk="0" fontAlgn="base" hangingPunct="0">
              <a:spcBef>
                <a:spcPct val="20000"/>
              </a:spcBef>
              <a:spcAft>
                <a:spcPct val="0"/>
              </a:spcAft>
              <a:buFontTx/>
              <a:buNone/>
            </a:pPr>
            <a:r>
              <a:rPr lang="en-US" noProof="0" smtClean="0"/>
              <a:t>Click icon to add picture</a:t>
            </a:r>
            <a:endParaRPr lang="ru-RU" noProof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Стерно.Ру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-text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 marL="0">
              <a:spcBef>
                <a:spcPts val="2000"/>
              </a:spcBef>
              <a:buNone/>
              <a:defRPr sz="1600"/>
            </a:lvl1pPr>
            <a:lvl2pPr>
              <a:spcBef>
                <a:spcPts val="2000"/>
              </a:spcBef>
              <a:buNone/>
              <a:defRPr sz="1600"/>
            </a:lvl2pPr>
            <a:lvl3pPr>
              <a:spcBef>
                <a:spcPts val="2000"/>
              </a:spcBef>
              <a:buNone/>
              <a:defRPr sz="1600"/>
            </a:lvl3pPr>
            <a:lvl4pPr>
              <a:spcBef>
                <a:spcPts val="2000"/>
              </a:spcBef>
              <a:buNone/>
              <a:defRPr sz="1600"/>
            </a:lvl4pPr>
            <a:lvl5pPr>
              <a:spcBef>
                <a:spcPts val="2000"/>
              </a:spcBef>
              <a:buNone/>
              <a:defRPr sz="16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ru-RU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3"/>
          </p:nvPr>
        </p:nvSpPr>
        <p:spPr>
          <a:xfrm>
            <a:off x="1928795" y="2000240"/>
            <a:ext cx="5486400" cy="4114800"/>
          </a:xfrm>
          <a:noFill/>
          <a:ln w="88900" cap="sq">
            <a:solidFill>
              <a:srgbClr val="E2DFDB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>
            <a:lvl1pPr marL="0" indent="0">
              <a:buNone/>
              <a:defRPr lang="ru-RU" sz="3200" kern="1200" noProof="0" dirty="0">
                <a:solidFill>
                  <a:srgbClr val="585654"/>
                </a:solidFill>
                <a:latin typeface="Tahoma" pitchFamily="34" charset="0"/>
                <a:ea typeface="+mn-ea"/>
                <a:cs typeface="Tahoma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lvl="0" indent="0" algn="l" rtl="0" eaLnBrk="0" fontAlgn="base" hangingPunct="0">
              <a:spcBef>
                <a:spcPct val="20000"/>
              </a:spcBef>
              <a:spcAft>
                <a:spcPct val="0"/>
              </a:spcAft>
              <a:buFontTx/>
              <a:buNone/>
            </a:pPr>
            <a:r>
              <a:rPr lang="en-US" noProof="0" dirty="0" smtClean="0"/>
              <a:t>Click icon to add picture</a:t>
            </a:r>
            <a:endParaRPr lang="ru-RU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Стерно.Ру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-text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 marL="0">
              <a:spcBef>
                <a:spcPts val="1500"/>
              </a:spcBef>
              <a:buNone/>
              <a:defRPr sz="1300"/>
            </a:lvl1pPr>
            <a:lvl2pPr>
              <a:spcBef>
                <a:spcPts val="1500"/>
              </a:spcBef>
              <a:buNone/>
              <a:defRPr sz="1300"/>
            </a:lvl2pPr>
            <a:lvl3pPr>
              <a:spcBef>
                <a:spcPts val="1500"/>
              </a:spcBef>
              <a:buNone/>
              <a:defRPr sz="1300"/>
            </a:lvl3pPr>
            <a:lvl4pPr>
              <a:spcBef>
                <a:spcPts val="1500"/>
              </a:spcBef>
              <a:buNone/>
              <a:defRPr sz="1300"/>
            </a:lvl4pPr>
            <a:lvl5pPr>
              <a:spcBef>
                <a:spcPts val="1500"/>
              </a:spcBef>
              <a:buNone/>
              <a:defRPr sz="13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ru-RU" dirty="0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7213" y="6338888"/>
            <a:ext cx="925512" cy="166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6388" y="0"/>
            <a:ext cx="550862" cy="449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Picture Placeholder 2"/>
          <p:cNvSpPr>
            <a:spLocks noGrp="1"/>
          </p:cNvSpPr>
          <p:nvPr>
            <p:ph type="pic" idx="13"/>
          </p:nvPr>
        </p:nvSpPr>
        <p:spPr>
          <a:xfrm>
            <a:off x="1928795" y="2000240"/>
            <a:ext cx="5486400" cy="4114800"/>
          </a:xfrm>
          <a:noFill/>
          <a:ln w="88900" cap="sq">
            <a:solidFill>
              <a:srgbClr val="E2DFDB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>
            <a:lvl1pPr marL="0" indent="0">
              <a:buNone/>
              <a:defRPr lang="ru-RU" sz="3200" kern="1200" noProof="0" dirty="0">
                <a:solidFill>
                  <a:srgbClr val="585654"/>
                </a:solidFill>
                <a:latin typeface="Tahoma" pitchFamily="34" charset="0"/>
                <a:ea typeface="+mn-ea"/>
                <a:cs typeface="Tahoma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lvl="0" indent="0" algn="l" rtl="0" eaLnBrk="0" fontAlgn="base" hangingPunct="0">
              <a:spcBef>
                <a:spcPct val="20000"/>
              </a:spcBef>
              <a:spcAft>
                <a:spcPct val="0"/>
              </a:spcAft>
              <a:buFontTx/>
              <a:buNone/>
            </a:pPr>
            <a:r>
              <a:rPr lang="en-US" noProof="0" dirty="0" smtClean="0"/>
              <a:t>Click icon to add picture</a:t>
            </a:r>
            <a:endParaRPr lang="ru-RU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4B44E6-6A31-4410-AAB2-F335F5894BD3}" type="datetime1">
              <a:rPr lang="ru-RU"/>
              <a:pPr>
                <a:defRPr/>
              </a:pPr>
              <a:t>24.02.2010</a:t>
            </a:fld>
            <a:endParaRPr lang="ru-RU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Стерно.Ру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6"/>
          </p:nvPr>
        </p:nvSpPr>
        <p:spPr>
          <a:xfrm>
            <a:off x="357188" y="125413"/>
            <a:ext cx="500062" cy="35718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2C4897FD-C0CA-4E84-93CF-C0CC3CA7CD6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8F6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500063"/>
            <a:ext cx="8258175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  <a:endParaRPr lang="ru-RU" dirty="0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285875"/>
            <a:ext cx="8229600" cy="485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ru-RU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fld id="{5B04B6B1-98E8-4E4B-8EC0-E32029D113D0}" type="datetime1">
              <a:rPr lang="ru-RU"/>
              <a:pPr>
                <a:defRPr/>
              </a:pPr>
              <a:t>24.02.2010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cs typeface="+mn-cs"/>
              </a:defRPr>
            </a:lvl1pPr>
          </a:lstStyle>
          <a:p>
            <a:pPr>
              <a:defRPr/>
            </a:pPr>
            <a:r>
              <a:rPr lang="ru-RU"/>
              <a:t>Стерно.Ру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200" kern="1200">
          <a:solidFill>
            <a:srgbClr val="444241"/>
          </a:solidFill>
          <a:latin typeface="Tahoma" pitchFamily="34" charset="0"/>
          <a:ea typeface="+mj-ea"/>
          <a:cs typeface="Tahoma" pitchFamily="34" charset="0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200">
          <a:solidFill>
            <a:srgbClr val="0083A3"/>
          </a:solidFill>
          <a:latin typeface="Corbel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200">
          <a:solidFill>
            <a:srgbClr val="0083A3"/>
          </a:solidFill>
          <a:latin typeface="Corbel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200">
          <a:solidFill>
            <a:srgbClr val="0083A3"/>
          </a:solidFill>
          <a:latin typeface="Corbel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200">
          <a:solidFill>
            <a:srgbClr val="0083A3"/>
          </a:solidFill>
          <a:latin typeface="Corbel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2200">
          <a:solidFill>
            <a:srgbClr val="0083A3"/>
          </a:solidFill>
          <a:latin typeface="Corbel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2200">
          <a:solidFill>
            <a:srgbClr val="0083A3"/>
          </a:solidFill>
          <a:latin typeface="Corbel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2200">
          <a:solidFill>
            <a:srgbClr val="0083A3"/>
          </a:solidFill>
          <a:latin typeface="Corbel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2200">
          <a:solidFill>
            <a:srgbClr val="0083A3"/>
          </a:solidFill>
          <a:latin typeface="Corbe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Tx/>
        <a:buBlip>
          <a:blip r:embed="rId11"/>
        </a:buBlip>
        <a:defRPr sz="3200" kern="1200">
          <a:solidFill>
            <a:srgbClr val="585654"/>
          </a:solidFill>
          <a:latin typeface="Tahoma" pitchFamily="34" charset="0"/>
          <a:ea typeface="+mn-ea"/>
          <a:cs typeface="Tahoma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Tx/>
        <a:buBlip>
          <a:blip r:embed="rId11"/>
        </a:buBlip>
        <a:defRPr sz="2800" kern="1200">
          <a:solidFill>
            <a:srgbClr val="585654"/>
          </a:solidFill>
          <a:latin typeface="Tahoma" pitchFamily="34" charset="0"/>
          <a:ea typeface="+mn-ea"/>
          <a:cs typeface="Tahoma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Tx/>
        <a:buBlip>
          <a:blip r:embed="rId11"/>
        </a:buBlip>
        <a:defRPr sz="2400" kern="1200">
          <a:solidFill>
            <a:srgbClr val="585654"/>
          </a:solidFill>
          <a:latin typeface="Tahoma" pitchFamily="34" charset="0"/>
          <a:ea typeface="+mn-ea"/>
          <a:cs typeface="Tahoma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Tx/>
        <a:buBlip>
          <a:blip r:embed="rId11"/>
        </a:buBlip>
        <a:defRPr sz="2000" kern="1200">
          <a:solidFill>
            <a:srgbClr val="585654"/>
          </a:solidFill>
          <a:latin typeface="Tahoma" pitchFamily="34" charset="0"/>
          <a:ea typeface="+mn-ea"/>
          <a:cs typeface="Tahoma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Tx/>
        <a:buBlip>
          <a:blip r:embed="rId11"/>
        </a:buBlip>
        <a:defRPr sz="2000" kern="1200">
          <a:solidFill>
            <a:srgbClr val="585654"/>
          </a:solidFill>
          <a:latin typeface="Tahoma" pitchFamily="34" charset="0"/>
          <a:ea typeface="+mn-ea"/>
          <a:cs typeface="Tahoma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mailto:welcome@brandspotter.ru" TargetMode="Externa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4"/>
          <p:cNvSpPr>
            <a:spLocks noGrp="1"/>
          </p:cNvSpPr>
          <p:nvPr>
            <p:ph type="ctrTitle"/>
          </p:nvPr>
        </p:nvSpPr>
        <p:spPr>
          <a:xfrm>
            <a:off x="1405280" y="1428735"/>
            <a:ext cx="5261334" cy="1761032"/>
          </a:xfrm>
        </p:spPr>
        <p:txBody>
          <a:bodyPr/>
          <a:lstStyle/>
          <a:p>
            <a:pPr>
              <a:lnSpc>
                <a:spcPct val="98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en-US" sz="3200" dirty="0" smtClean="0">
                <a:ea typeface="DejaVu Sans" charset="0"/>
              </a:rPr>
              <a:t>«</a:t>
            </a:r>
            <a:r>
              <a:rPr lang="en-US" sz="3200" dirty="0" err="1" smtClean="0">
                <a:ea typeface="DejaVu Sans" charset="0"/>
              </a:rPr>
              <a:t>BrandSpotter</a:t>
            </a:r>
            <a:r>
              <a:rPr lang="en-US" sz="3200" dirty="0" smtClean="0">
                <a:ea typeface="DejaVu Sans" charset="0"/>
              </a:rPr>
              <a:t>» </a:t>
            </a:r>
            <a:r>
              <a:rPr lang="en-US" sz="3200" dirty="0" smtClean="0">
                <a:ea typeface="DejaVu Sans" charset="0"/>
              </a:rPr>
              <a:t>—</a:t>
            </a:r>
            <a:br>
              <a:rPr lang="en-US" sz="3200" dirty="0" smtClean="0">
                <a:ea typeface="DejaVu Sans" charset="0"/>
              </a:rPr>
            </a:br>
            <a:r>
              <a:rPr lang="en-US" sz="3200" dirty="0" err="1" smtClean="0">
                <a:ea typeface="DejaVu Sans" charset="0"/>
              </a:rPr>
              <a:t>аналитический</a:t>
            </a:r>
            <a:r>
              <a:rPr lang="en-US" sz="3200" dirty="0" smtClean="0">
                <a:ea typeface="DejaVu Sans" charset="0"/>
              </a:rPr>
              <a:t> </a:t>
            </a:r>
            <a:r>
              <a:rPr lang="en-US" sz="3200" dirty="0" err="1" smtClean="0">
                <a:ea typeface="DejaVu Sans" charset="0"/>
              </a:rPr>
              <a:t>центр</a:t>
            </a:r>
            <a:r>
              <a:rPr lang="en-US" sz="3200" dirty="0" smtClean="0">
                <a:ea typeface="DejaVu Sans" charset="0"/>
              </a:rPr>
              <a:t> 2.0</a:t>
            </a:r>
            <a:endParaRPr lang="en-US" sz="3200" dirty="0">
              <a:ea typeface="DejaVu Sans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40611" y="3427532"/>
            <a:ext cx="42584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Мониторинг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и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управление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репутацией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бренда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в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социальных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медиа</a:t>
            </a:r>
            <a:endParaRPr lang="en-US" dirty="0">
              <a:solidFill>
                <a:srgbClr val="585654"/>
              </a:solidFill>
              <a:latin typeface="Tahoma" pitchFamily="34" charset="0"/>
              <a:ea typeface="MS PGothic" charset="-128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Привет.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477332" y="1260176"/>
            <a:ext cx="830471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Мы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придумали</a:t>
            </a:r>
            <a:r>
              <a:rPr lang="ru-RU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«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BrandSpotter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»*</a:t>
            </a:r>
            <a:r>
              <a:rPr lang="ru-RU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. Это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систем</a:t>
            </a:r>
            <a:r>
              <a:rPr lang="ru-RU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а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,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которая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умеет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измерять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эффективность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вложений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бренда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в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социальные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медиа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.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en-US" dirty="0" smtClean="0">
              <a:solidFill>
                <a:srgbClr val="585654"/>
              </a:solidFill>
              <a:latin typeface="Tahoma" pitchFamily="34" charset="0"/>
              <a:ea typeface="MS PGothic" charset="-128"/>
              <a:cs typeface="Tahoma" pitchFamily="34" charset="0"/>
            </a:endParaRP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endParaRPr lang="en-US" dirty="0" smtClean="0">
              <a:solidFill>
                <a:srgbClr val="585654"/>
              </a:solidFill>
              <a:latin typeface="Tahoma" pitchFamily="34" charset="0"/>
              <a:ea typeface="MS PGothic" charset="-128"/>
              <a:cs typeface="Tahoma" pitchFamily="34" charset="0"/>
            </a:endParaRP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en-US" dirty="0" smtClean="0">
              <a:solidFill>
                <a:srgbClr val="585654"/>
              </a:solidFill>
              <a:latin typeface="Tahoma" pitchFamily="34" charset="0"/>
              <a:ea typeface="MS PGothic" charset="-128"/>
              <a:cs typeface="Tahoma" pitchFamily="34" charset="0"/>
            </a:endParaRP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*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Первая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версия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запускается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в </a:t>
            </a:r>
            <a:r>
              <a:rPr lang="ru-RU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начале марта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. </a:t>
            </a:r>
            <a:endParaRPr lang="en-US" dirty="0">
              <a:solidFill>
                <a:srgbClr val="585654"/>
              </a:solidFill>
              <a:latin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 точнее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477332" y="1260176"/>
            <a:ext cx="8304717" cy="545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sz="14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«</a:t>
            </a:r>
            <a:r>
              <a:rPr lang="en-US" sz="14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BrandSpotter</a:t>
            </a:r>
            <a:r>
              <a:rPr lang="en-US" sz="14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» </a:t>
            </a:r>
            <a:r>
              <a:rPr lang="en-US" sz="14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— </a:t>
            </a:r>
            <a:r>
              <a:rPr lang="en-US" sz="14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инструмент</a:t>
            </a:r>
            <a:r>
              <a:rPr lang="en-US" sz="14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, с </a:t>
            </a:r>
            <a:r>
              <a:rPr lang="en-US" sz="14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помощью</a:t>
            </a:r>
            <a:r>
              <a:rPr lang="en-US" sz="14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sz="14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которого</a:t>
            </a:r>
            <a:r>
              <a:rPr lang="en-US" sz="14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sz="14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можно</a:t>
            </a:r>
            <a:r>
              <a:rPr lang="en-US" sz="14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: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en-US" sz="1400" dirty="0" smtClean="0">
              <a:solidFill>
                <a:srgbClr val="585654"/>
              </a:solidFill>
              <a:latin typeface="Tahoma" pitchFamily="34" charset="0"/>
              <a:ea typeface="MS PGothic" charset="-128"/>
              <a:cs typeface="Tahoma" pitchFamily="34" charset="0"/>
            </a:endParaRPr>
          </a:p>
          <a:p>
            <a:pPr marL="431800" lvl="1" indent="-215900">
              <a:buClr>
                <a:srgbClr val="989693"/>
              </a:buClr>
              <a:buSzPct val="143000"/>
              <a:buFont typeface="Wingdings" pitchFamily="2" charset="2"/>
              <a:buChar char="§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sz="14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Измерять</a:t>
            </a:r>
            <a:r>
              <a:rPr lang="en-US" sz="14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sz="14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активность</a:t>
            </a:r>
            <a:r>
              <a:rPr lang="en-US" sz="14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sz="14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бренда</a:t>
            </a:r>
            <a:r>
              <a:rPr lang="en-US" sz="14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в </a:t>
            </a:r>
            <a:r>
              <a:rPr lang="en-US" sz="14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соцсетях</a:t>
            </a:r>
            <a:r>
              <a:rPr lang="en-US" sz="14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и </a:t>
            </a:r>
            <a:r>
              <a:rPr lang="en-US" sz="14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блогах</a:t>
            </a:r>
            <a:r>
              <a:rPr lang="en-US" sz="14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, </a:t>
            </a:r>
            <a:r>
              <a:rPr lang="en-US" sz="14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контролировать</a:t>
            </a:r>
            <a:r>
              <a:rPr lang="en-US" sz="14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sz="14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исполнителей</a:t>
            </a:r>
            <a:r>
              <a:rPr lang="en-US" sz="14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, </a:t>
            </a:r>
            <a:r>
              <a:rPr lang="en-US" sz="14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выставлять</a:t>
            </a:r>
            <a:r>
              <a:rPr lang="en-US" sz="14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sz="14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им</a:t>
            </a:r>
            <a:r>
              <a:rPr lang="en-US" sz="14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sz="14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целевые</a:t>
            </a:r>
            <a:r>
              <a:rPr lang="en-US" sz="14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sz="14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показатели</a:t>
            </a:r>
            <a:r>
              <a:rPr lang="en-US" sz="14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sz="14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по</a:t>
            </a:r>
            <a:r>
              <a:rPr lang="en-US" sz="14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sz="14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приросту</a:t>
            </a:r>
            <a:r>
              <a:rPr lang="en-US" sz="14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, </a:t>
            </a:r>
            <a:r>
              <a:rPr lang="en-US" sz="14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активности</a:t>
            </a:r>
            <a:r>
              <a:rPr lang="en-US" sz="14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и </a:t>
            </a:r>
            <a:r>
              <a:rPr lang="en-US" sz="14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заинтересованности</a:t>
            </a:r>
            <a:r>
              <a:rPr lang="en-US" sz="14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sz="14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участников</a:t>
            </a:r>
            <a:r>
              <a:rPr lang="en-US" sz="14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, </a:t>
            </a:r>
            <a:r>
              <a:rPr lang="en-US" sz="14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сравнивать</a:t>
            </a:r>
            <a:r>
              <a:rPr lang="en-US" sz="14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sz="14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себя</a:t>
            </a:r>
            <a:r>
              <a:rPr lang="en-US" sz="14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с </a:t>
            </a:r>
            <a:r>
              <a:rPr lang="en-US" sz="14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конкурентами</a:t>
            </a:r>
            <a:r>
              <a:rPr lang="en-US" sz="14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.</a:t>
            </a:r>
          </a:p>
          <a:p>
            <a:pPr>
              <a:buClr>
                <a:srgbClr val="989693"/>
              </a:buClr>
              <a:buSzTx/>
              <a:buFont typeface="Wingdings" pitchFamily="2" charset="2"/>
              <a:buChar char="§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en-US" sz="1400" dirty="0" smtClean="0">
              <a:solidFill>
                <a:srgbClr val="585654"/>
              </a:solidFill>
              <a:latin typeface="Tahoma" pitchFamily="34" charset="0"/>
              <a:ea typeface="MS PGothic" charset="-128"/>
              <a:cs typeface="Tahoma" pitchFamily="34" charset="0"/>
            </a:endParaRPr>
          </a:p>
          <a:p>
            <a:pPr marL="431800" lvl="1" indent="-215900">
              <a:buClr>
                <a:srgbClr val="989693"/>
              </a:buClr>
              <a:buSzPct val="143000"/>
              <a:buFont typeface="Wingdings" pitchFamily="2" charset="2"/>
              <a:buChar char="§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sz="14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Автоматически</a:t>
            </a:r>
            <a:r>
              <a:rPr lang="en-US" sz="14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sz="14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отслеживать</a:t>
            </a:r>
            <a:r>
              <a:rPr lang="en-US" sz="14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 </a:t>
            </a:r>
            <a:r>
              <a:rPr lang="en-US" sz="14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упоминания</a:t>
            </a:r>
            <a:r>
              <a:rPr lang="en-US" sz="14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sz="14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бренда</a:t>
            </a:r>
            <a:r>
              <a:rPr lang="en-US" sz="14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, </a:t>
            </a:r>
            <a:r>
              <a:rPr lang="en-US" sz="14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продуктов</a:t>
            </a:r>
            <a:r>
              <a:rPr lang="en-US" sz="14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, </a:t>
            </a:r>
            <a:r>
              <a:rPr lang="en-US" sz="14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своих</a:t>
            </a:r>
            <a:r>
              <a:rPr lang="en-US" sz="14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sz="14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акций</a:t>
            </a:r>
            <a:r>
              <a:rPr lang="en-US" sz="14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, </a:t>
            </a:r>
            <a:r>
              <a:rPr lang="en-US" sz="14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адресов</a:t>
            </a:r>
            <a:r>
              <a:rPr lang="en-US" sz="14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, </a:t>
            </a:r>
            <a:r>
              <a:rPr lang="en-US" sz="14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чего</a:t>
            </a:r>
            <a:r>
              <a:rPr lang="en-US" sz="14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sz="14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угодно</a:t>
            </a:r>
            <a:r>
              <a:rPr lang="en-US" sz="14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в </a:t>
            </a:r>
            <a:r>
              <a:rPr lang="en-US" sz="14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открытой</a:t>
            </a:r>
            <a:r>
              <a:rPr lang="en-US" sz="14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sz="14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блогосфере</a:t>
            </a:r>
            <a:r>
              <a:rPr lang="en-US" sz="14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; </a:t>
            </a:r>
            <a:r>
              <a:rPr lang="en-US" sz="14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мгновенно</a:t>
            </a:r>
            <a:r>
              <a:rPr lang="en-US" sz="14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sz="14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реагировать</a:t>
            </a:r>
            <a:r>
              <a:rPr lang="en-US" sz="14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, </a:t>
            </a:r>
            <a:r>
              <a:rPr lang="en-US" sz="14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когда</a:t>
            </a:r>
            <a:r>
              <a:rPr lang="en-US" sz="14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sz="14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где-то</a:t>
            </a:r>
            <a:r>
              <a:rPr lang="en-US" sz="14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sz="14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началось</a:t>
            </a:r>
            <a:r>
              <a:rPr lang="en-US" sz="14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sz="14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обсуждение</a:t>
            </a:r>
            <a:r>
              <a:rPr lang="en-US" sz="14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sz="14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вашей</a:t>
            </a:r>
            <a:r>
              <a:rPr lang="en-US" sz="14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sz="14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компании</a:t>
            </a:r>
            <a:r>
              <a:rPr lang="en-US" sz="14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sz="14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или</a:t>
            </a:r>
            <a:r>
              <a:rPr lang="en-US" sz="14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sz="14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вопросы</a:t>
            </a:r>
            <a:r>
              <a:rPr lang="en-US" sz="14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sz="14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по</a:t>
            </a:r>
            <a:r>
              <a:rPr lang="en-US" sz="14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sz="14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продуктам</a:t>
            </a:r>
            <a:r>
              <a:rPr lang="en-US" sz="14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— </a:t>
            </a:r>
            <a:r>
              <a:rPr lang="en-US" sz="14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фактически</a:t>
            </a:r>
            <a:r>
              <a:rPr lang="en-US" sz="14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, </a:t>
            </a:r>
            <a:r>
              <a:rPr lang="en-US" sz="14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превратить</a:t>
            </a:r>
            <a:r>
              <a:rPr lang="en-US" sz="14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sz="14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весь</a:t>
            </a:r>
            <a:r>
              <a:rPr lang="en-US" sz="14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sz="14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рунет</a:t>
            </a:r>
            <a:r>
              <a:rPr lang="en-US" sz="14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в </a:t>
            </a:r>
            <a:r>
              <a:rPr lang="en-US" sz="14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виртуальную</a:t>
            </a:r>
            <a:r>
              <a:rPr lang="en-US" sz="14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sz="14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горячую</a:t>
            </a:r>
            <a:r>
              <a:rPr lang="en-US" sz="14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sz="14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линию</a:t>
            </a:r>
            <a:r>
              <a:rPr lang="en-US" sz="14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.</a:t>
            </a:r>
          </a:p>
          <a:p>
            <a:pPr>
              <a:buClr>
                <a:srgbClr val="989693"/>
              </a:buClr>
              <a:buSzTx/>
              <a:buFont typeface="Wingdings" pitchFamily="2" charset="2"/>
              <a:buChar char="§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en-US" sz="1400" dirty="0" smtClean="0">
              <a:solidFill>
                <a:srgbClr val="585654"/>
              </a:solidFill>
              <a:latin typeface="Tahoma" pitchFamily="34" charset="0"/>
              <a:ea typeface="MS PGothic" charset="-128"/>
              <a:cs typeface="Tahoma" pitchFamily="34" charset="0"/>
            </a:endParaRPr>
          </a:p>
          <a:p>
            <a:pPr marL="431800" lvl="1" indent="-215900">
              <a:buClr>
                <a:srgbClr val="989693"/>
              </a:buClr>
              <a:buSzPct val="143000"/>
              <a:buFont typeface="Wingdings" pitchFamily="2" charset="2"/>
              <a:buChar char="§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sz="14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Получать</a:t>
            </a:r>
            <a:r>
              <a:rPr lang="en-US" sz="14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sz="14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готовый</a:t>
            </a:r>
            <a:r>
              <a:rPr lang="en-US" sz="14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sz="14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анализ</a:t>
            </a:r>
            <a:r>
              <a:rPr lang="en-US" sz="14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sz="14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положительных</a:t>
            </a:r>
            <a:r>
              <a:rPr lang="en-US" sz="14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/</a:t>
            </a:r>
            <a:r>
              <a:rPr lang="en-US" sz="14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отрицательных</a:t>
            </a:r>
            <a:r>
              <a:rPr lang="en-US" sz="14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sz="14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упоминаний</a:t>
            </a:r>
            <a:r>
              <a:rPr lang="en-US" sz="14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, </a:t>
            </a:r>
            <a:r>
              <a:rPr lang="en-US" sz="14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следить</a:t>
            </a:r>
            <a:r>
              <a:rPr lang="en-US" sz="14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sz="14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за</a:t>
            </a:r>
            <a:r>
              <a:rPr lang="en-US" sz="14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sz="14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уровнем</a:t>
            </a:r>
            <a:r>
              <a:rPr lang="en-US" sz="14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sz="14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репутации</a:t>
            </a:r>
            <a:r>
              <a:rPr lang="en-US" sz="14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sz="14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бренда</a:t>
            </a:r>
            <a:r>
              <a:rPr lang="en-US" sz="14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в </a:t>
            </a:r>
            <a:r>
              <a:rPr lang="en-US" sz="14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сети</a:t>
            </a:r>
            <a:r>
              <a:rPr lang="en-US" sz="14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, </a:t>
            </a:r>
            <a:r>
              <a:rPr lang="en-US" sz="14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оперативно</a:t>
            </a:r>
            <a:r>
              <a:rPr lang="en-US" sz="14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sz="14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реагировать</a:t>
            </a:r>
            <a:r>
              <a:rPr lang="en-US" sz="14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sz="14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на</a:t>
            </a:r>
            <a:r>
              <a:rPr lang="en-US" sz="14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sz="14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отрицательные</a:t>
            </a:r>
            <a:r>
              <a:rPr lang="en-US" sz="14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sz="14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упоминания</a:t>
            </a:r>
            <a:r>
              <a:rPr lang="en-US" sz="14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sz="14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там</a:t>
            </a:r>
            <a:r>
              <a:rPr lang="en-US" sz="14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, </a:t>
            </a:r>
            <a:r>
              <a:rPr lang="en-US" sz="14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где</a:t>
            </a:r>
            <a:r>
              <a:rPr lang="en-US" sz="14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sz="14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это</a:t>
            </a:r>
            <a:r>
              <a:rPr lang="en-US" sz="14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sz="14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нужно</a:t>
            </a:r>
            <a:r>
              <a:rPr lang="en-US" sz="14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.</a:t>
            </a:r>
          </a:p>
          <a:p>
            <a:pPr>
              <a:buClr>
                <a:srgbClr val="989693"/>
              </a:buClr>
              <a:buSzTx/>
              <a:buFont typeface="Wingdings" pitchFamily="2" charset="2"/>
              <a:buChar char="§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en-US" sz="1400" dirty="0" smtClean="0">
              <a:solidFill>
                <a:srgbClr val="585654"/>
              </a:solidFill>
              <a:latin typeface="Tahoma" pitchFamily="34" charset="0"/>
              <a:ea typeface="MS PGothic" charset="-128"/>
              <a:cs typeface="Tahoma" pitchFamily="34" charset="0"/>
            </a:endParaRPr>
          </a:p>
          <a:p>
            <a:pPr marL="431800" lvl="1" indent="-215900">
              <a:buClr>
                <a:srgbClr val="989693"/>
              </a:buClr>
              <a:buSzPct val="143000"/>
              <a:buFont typeface="Wingdings" pitchFamily="2" charset="2"/>
              <a:buChar char="§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sz="14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Отслеживать</a:t>
            </a:r>
            <a:r>
              <a:rPr lang="en-US" sz="14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 </a:t>
            </a:r>
            <a:r>
              <a:rPr lang="en-US" sz="14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особо</a:t>
            </a:r>
            <a:r>
              <a:rPr lang="en-US" sz="14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sz="14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важных</a:t>
            </a:r>
            <a:r>
              <a:rPr lang="en-US" sz="14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sz="14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для</a:t>
            </a:r>
            <a:r>
              <a:rPr lang="en-US" sz="14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sz="14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вас</a:t>
            </a:r>
            <a:r>
              <a:rPr lang="en-US" sz="14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sz="14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людей</a:t>
            </a:r>
            <a:r>
              <a:rPr lang="en-US" sz="14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(</a:t>
            </a:r>
            <a:r>
              <a:rPr lang="en-US" sz="14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трендсеттеров</a:t>
            </a:r>
            <a:r>
              <a:rPr lang="en-US" sz="14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, </a:t>
            </a:r>
            <a:r>
              <a:rPr lang="en-US" sz="14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влиятельных</a:t>
            </a:r>
            <a:r>
              <a:rPr lang="en-US" sz="14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sz="14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пользователей</a:t>
            </a:r>
            <a:r>
              <a:rPr lang="en-US" sz="14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– </a:t>
            </a:r>
            <a:r>
              <a:rPr lang="en-US" sz="14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лидеров</a:t>
            </a:r>
            <a:r>
              <a:rPr lang="en-US" sz="14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sz="14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мнений</a:t>
            </a:r>
            <a:r>
              <a:rPr lang="en-US" sz="14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).</a:t>
            </a:r>
          </a:p>
          <a:p>
            <a:pPr>
              <a:buClr>
                <a:srgbClr val="989693"/>
              </a:buClr>
              <a:buSzTx/>
              <a:buFont typeface="Wingdings" pitchFamily="2" charset="2"/>
              <a:buChar char="§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en-US" sz="1400" dirty="0" smtClean="0">
              <a:solidFill>
                <a:srgbClr val="585654"/>
              </a:solidFill>
              <a:latin typeface="Tahoma" pitchFamily="34" charset="0"/>
              <a:ea typeface="MS PGothic" charset="-128"/>
              <a:cs typeface="Tahoma" pitchFamily="34" charset="0"/>
            </a:endParaRPr>
          </a:p>
          <a:p>
            <a:pPr marL="431800" lvl="1" indent="-215900">
              <a:buClr>
                <a:srgbClr val="989693"/>
              </a:buClr>
              <a:buSzPct val="143000"/>
              <a:buFont typeface="Wingdings" pitchFamily="2" charset="2"/>
              <a:buChar char="§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sz="14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Управлять</a:t>
            </a:r>
            <a:r>
              <a:rPr lang="en-US" sz="14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sz="14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работой</a:t>
            </a:r>
            <a:r>
              <a:rPr lang="en-US" sz="14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sz="14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команды</a:t>
            </a:r>
            <a:r>
              <a:rPr lang="en-US" sz="14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sz="14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модераторов</a:t>
            </a:r>
            <a:r>
              <a:rPr lang="en-US" sz="14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, </a:t>
            </a:r>
            <a:r>
              <a:rPr lang="en-US" sz="14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назначать</a:t>
            </a:r>
            <a:r>
              <a:rPr lang="en-US" sz="14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sz="14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задачи</a:t>
            </a:r>
            <a:r>
              <a:rPr lang="en-US" sz="14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и </a:t>
            </a:r>
            <a:r>
              <a:rPr lang="en-US" sz="14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следить</a:t>
            </a:r>
            <a:r>
              <a:rPr lang="en-US" sz="14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sz="14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за</a:t>
            </a:r>
            <a:r>
              <a:rPr lang="en-US" sz="14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sz="14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их</a:t>
            </a:r>
            <a:r>
              <a:rPr lang="en-US" sz="14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sz="14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выполнением</a:t>
            </a:r>
            <a:r>
              <a:rPr lang="en-US" sz="14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.</a:t>
            </a:r>
          </a:p>
          <a:p>
            <a:pPr>
              <a:buClr>
                <a:srgbClr val="989693"/>
              </a:buClr>
              <a:buSzTx/>
              <a:buFont typeface="Wingdings" pitchFamily="2" charset="2"/>
              <a:buChar char="§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en-US" sz="1400" dirty="0" smtClean="0">
              <a:solidFill>
                <a:srgbClr val="585654"/>
              </a:solidFill>
              <a:latin typeface="Tahoma" pitchFamily="34" charset="0"/>
              <a:ea typeface="MS PGothic" charset="-128"/>
              <a:cs typeface="Tahoma" pitchFamily="34" charset="0"/>
            </a:endParaRPr>
          </a:p>
          <a:p>
            <a:pPr marL="431800" lvl="1" indent="-215900">
              <a:buClr>
                <a:srgbClr val="989693"/>
              </a:buClr>
              <a:buSzPct val="143000"/>
              <a:buFont typeface="Wingdings" pitchFamily="2" charset="2"/>
              <a:buChar char="§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sz="14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Наблюдать</a:t>
            </a:r>
            <a:r>
              <a:rPr lang="en-US" sz="14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sz="14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уровень</a:t>
            </a:r>
            <a:r>
              <a:rPr lang="en-US" sz="14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sz="14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успешности</a:t>
            </a:r>
            <a:r>
              <a:rPr lang="en-US" sz="14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sz="14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бренда</a:t>
            </a:r>
            <a:r>
              <a:rPr lang="en-US" sz="14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в </a:t>
            </a:r>
            <a:r>
              <a:rPr lang="en-US" sz="14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сети</a:t>
            </a:r>
            <a:r>
              <a:rPr lang="en-US" sz="14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sz="14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через</a:t>
            </a:r>
            <a:r>
              <a:rPr lang="en-US" sz="14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sz="14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систему</a:t>
            </a:r>
            <a:r>
              <a:rPr lang="en-US" sz="14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sz="14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сводных</a:t>
            </a:r>
            <a:r>
              <a:rPr lang="en-US" sz="14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sz="14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показателей</a:t>
            </a:r>
            <a:r>
              <a:rPr lang="en-US" sz="14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sz="14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эффективности</a:t>
            </a:r>
            <a:r>
              <a:rPr lang="en-US" sz="14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; </a:t>
            </a:r>
            <a:r>
              <a:rPr lang="en-US" sz="14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сравнивать</a:t>
            </a:r>
            <a:r>
              <a:rPr lang="en-US" sz="14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sz="14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свои</a:t>
            </a:r>
            <a:r>
              <a:rPr lang="en-US" sz="14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sz="14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действия</a:t>
            </a:r>
            <a:r>
              <a:rPr lang="en-US" sz="14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с </a:t>
            </a:r>
            <a:r>
              <a:rPr lang="en-US" sz="14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конкурентными</a:t>
            </a:r>
            <a:r>
              <a:rPr lang="en-US" sz="14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, </a:t>
            </a:r>
            <a:r>
              <a:rPr lang="en-US" sz="14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распечатывать</a:t>
            </a:r>
            <a:r>
              <a:rPr lang="en-US" sz="14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sz="14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подробные</a:t>
            </a:r>
            <a:r>
              <a:rPr lang="en-US" sz="14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sz="14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отчеты</a:t>
            </a:r>
            <a:r>
              <a:rPr lang="en-US" sz="14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.</a:t>
            </a:r>
          </a:p>
          <a:p>
            <a:pPr marL="180975" lvl="1" indent="-180975">
              <a:lnSpc>
                <a:spcPct val="95000"/>
              </a:lnSpc>
              <a:buClr>
                <a:srgbClr val="989693"/>
              </a:buClr>
              <a:buFont typeface="Wingdings" pitchFamily="2" charset="2"/>
              <a:buChar char="§"/>
            </a:pPr>
            <a:endParaRPr lang="ru-RU" sz="1400" dirty="0" smtClean="0">
              <a:solidFill>
                <a:srgbClr val="585654"/>
              </a:solidFill>
              <a:latin typeface="Tahoma" pitchFamily="34" charset="0"/>
              <a:cs typeface="Tahoma" pitchFamily="34" charset="0"/>
            </a:endParaRPr>
          </a:p>
          <a:p>
            <a:pPr marL="180975" lvl="1" indent="-180975">
              <a:lnSpc>
                <a:spcPct val="95000"/>
              </a:lnSpc>
              <a:buClr>
                <a:srgbClr val="989693"/>
              </a:buClr>
              <a:buFont typeface="Wingdings" pitchFamily="2" charset="2"/>
              <a:buChar char="§"/>
            </a:pPr>
            <a:endParaRPr lang="en-US" sz="1400" dirty="0" smtClean="0">
              <a:solidFill>
                <a:srgbClr val="585654"/>
              </a:solidFill>
              <a:latin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Прямоугольник 31"/>
          <p:cNvSpPr/>
          <p:nvPr/>
        </p:nvSpPr>
        <p:spPr>
          <a:xfrm>
            <a:off x="578681" y="4845562"/>
            <a:ext cx="3135563" cy="1111861"/>
          </a:xfrm>
          <a:prstGeom prst="rect">
            <a:avLst/>
          </a:prstGeom>
          <a:solidFill>
            <a:srgbClr val="ECE9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Цифры</a:t>
            </a:r>
            <a:endParaRPr lang="ru-RU" dirty="0"/>
          </a:p>
        </p:txBody>
      </p:sp>
      <p:pic>
        <p:nvPicPr>
          <p:cNvPr id="16" name="Рисунок 15" descr="2009-12-29-numbers-home.png"/>
          <p:cNvPicPr>
            <a:picLocks noGrp="1" noChangeAspect="1"/>
          </p:cNvPicPr>
          <p:nvPr>
            <p:ph type="pic" idx="13"/>
          </p:nvPr>
        </p:nvPicPr>
        <p:blipFill>
          <a:blip r:embed="rId2" cstate="print"/>
          <a:stretch>
            <a:fillRect/>
          </a:stretch>
        </p:blipFill>
        <p:spPr>
          <a:xfrm>
            <a:off x="4072682" y="906929"/>
            <a:ext cx="4695825" cy="4943475"/>
          </a:xfrm>
        </p:spPr>
      </p:pic>
      <p:sp>
        <p:nvSpPr>
          <p:cNvPr id="22" name="TextBox 21"/>
          <p:cNvSpPr txBox="1"/>
          <p:nvPr/>
        </p:nvSpPr>
        <p:spPr>
          <a:xfrm>
            <a:off x="644821" y="5033444"/>
            <a:ext cx="278920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rgbClr val="585654"/>
                </a:solidFill>
                <a:latin typeface="Tahoma" pitchFamily="34" charset="0"/>
                <a:cs typeface="Tahoma" pitchFamily="34" charset="0"/>
              </a:rPr>
              <a:t>Каждый показатель рассчитывается на основе </a:t>
            </a:r>
            <a:r>
              <a:rPr lang="en-US" sz="1400" dirty="0" smtClean="0">
                <a:solidFill>
                  <a:srgbClr val="585654"/>
                </a:solidFill>
                <a:latin typeface="Tahoma" pitchFamily="34" charset="0"/>
                <a:cs typeface="Tahoma" pitchFamily="34" charset="0"/>
              </a:rPr>
              <a:t/>
            </a:r>
            <a:br>
              <a:rPr lang="en-US" sz="1400" dirty="0" smtClean="0">
                <a:solidFill>
                  <a:srgbClr val="585654"/>
                </a:solidFill>
                <a:latin typeface="Tahoma" pitchFamily="34" charset="0"/>
                <a:cs typeface="Tahoma" pitchFamily="34" charset="0"/>
              </a:rPr>
            </a:br>
            <a:r>
              <a:rPr lang="ru-RU" sz="1400" dirty="0" smtClean="0">
                <a:solidFill>
                  <a:srgbClr val="585654"/>
                </a:solidFill>
                <a:latin typeface="Tahoma" pitchFamily="34" charset="0"/>
                <a:cs typeface="Tahoma" pitchFamily="34" charset="0"/>
              </a:rPr>
              <a:t>набора метрик</a:t>
            </a:r>
            <a:endParaRPr lang="ru-RU" sz="1400" dirty="0">
              <a:solidFill>
                <a:srgbClr val="585654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7333" y="1260176"/>
            <a:ext cx="299911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585654"/>
                </a:solidFill>
                <a:latin typeface="Tahoma" pitchFamily="34" charset="0"/>
                <a:cs typeface="Tahoma" pitchFamily="34" charset="0"/>
              </a:rPr>
              <a:t>Тут можно узнать, 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cs typeface="Tahoma" pitchFamily="34" charset="0"/>
              </a:rPr>
              <a:t/>
            </a:r>
            <a:br>
              <a:rPr lang="en-US" dirty="0" smtClean="0">
                <a:solidFill>
                  <a:srgbClr val="585654"/>
                </a:solidFill>
                <a:latin typeface="Tahoma" pitchFamily="34" charset="0"/>
                <a:cs typeface="Tahoma" pitchFamily="34" charset="0"/>
              </a:rPr>
            </a:br>
            <a:r>
              <a:rPr lang="ru-RU" dirty="0" smtClean="0">
                <a:solidFill>
                  <a:srgbClr val="585654"/>
                </a:solidFill>
                <a:latin typeface="Tahoma" pitchFamily="34" charset="0"/>
                <a:cs typeface="Tahoma" pitchFamily="34" charset="0"/>
              </a:rPr>
              <a:t>все ли хорошо у бренда 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cs typeface="Tahoma" pitchFamily="34" charset="0"/>
              </a:rPr>
              <a:t/>
            </a:r>
            <a:br>
              <a:rPr lang="en-US" dirty="0" smtClean="0">
                <a:solidFill>
                  <a:srgbClr val="585654"/>
                </a:solidFill>
                <a:latin typeface="Tahoma" pitchFamily="34" charset="0"/>
                <a:cs typeface="Tahoma" pitchFamily="34" charset="0"/>
              </a:rPr>
            </a:br>
            <a:r>
              <a:rPr lang="ru-RU" dirty="0" smtClean="0">
                <a:solidFill>
                  <a:srgbClr val="585654"/>
                </a:solidFill>
                <a:latin typeface="Tahoma" pitchFamily="34" charset="0"/>
                <a:cs typeface="Tahoma" pitchFamily="34" charset="0"/>
              </a:rPr>
              <a:t>в целом: агрегированные показатели, которые охватывают 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dirty="0" smtClean="0">
                <a:solidFill>
                  <a:srgbClr val="585654"/>
                </a:solidFill>
                <a:latin typeface="Tahoma" pitchFamily="34" charset="0"/>
                <a:cs typeface="Tahoma" pitchFamily="34" charset="0"/>
              </a:rPr>
              <a:t>основные коммуникации бренда </a:t>
            </a:r>
            <a:br>
              <a:rPr lang="ru-RU" dirty="0" smtClean="0">
                <a:solidFill>
                  <a:srgbClr val="585654"/>
                </a:solidFill>
                <a:latin typeface="Tahoma" pitchFamily="34" charset="0"/>
                <a:cs typeface="Tahoma" pitchFamily="34" charset="0"/>
              </a:rPr>
            </a:br>
            <a:r>
              <a:rPr lang="ru-RU" dirty="0" smtClean="0">
                <a:solidFill>
                  <a:srgbClr val="585654"/>
                </a:solidFill>
                <a:latin typeface="Tahoma" pitchFamily="34" charset="0"/>
                <a:cs typeface="Tahoma" pitchFamily="34" charset="0"/>
              </a:rPr>
              <a:t>в социальных </a:t>
            </a:r>
            <a:r>
              <a:rPr lang="ru-RU" dirty="0" err="1" smtClean="0">
                <a:solidFill>
                  <a:srgbClr val="585654"/>
                </a:solidFill>
                <a:latin typeface="Tahoma" pitchFamily="34" charset="0"/>
                <a:cs typeface="Tahoma" pitchFamily="34" charset="0"/>
              </a:rPr>
              <a:t>медиа</a:t>
            </a:r>
            <a:r>
              <a:rPr lang="ru-RU" dirty="0" smtClean="0">
                <a:solidFill>
                  <a:srgbClr val="585654"/>
                </a:solidFill>
                <a:latin typeface="Tahoma" pitchFamily="34" charset="0"/>
                <a:cs typeface="Tahoma" pitchFamily="34" charset="0"/>
              </a:rPr>
              <a:t>.</a:t>
            </a:r>
          </a:p>
        </p:txBody>
      </p:sp>
      <p:cxnSp>
        <p:nvCxnSpPr>
          <p:cNvPr id="45" name="Прямая соединительная линия 44"/>
          <p:cNvCxnSpPr>
            <a:stCxn id="50" idx="0"/>
          </p:cNvCxnSpPr>
          <p:nvPr/>
        </p:nvCxnSpPr>
        <p:spPr>
          <a:xfrm rot="5400000" flipH="1" flipV="1">
            <a:off x="2099072" y="3302058"/>
            <a:ext cx="3014250" cy="1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 стрелкой 46"/>
          <p:cNvCxnSpPr/>
          <p:nvPr/>
        </p:nvCxnSpPr>
        <p:spPr>
          <a:xfrm>
            <a:off x="3602892" y="1797467"/>
            <a:ext cx="605042" cy="1588"/>
          </a:xfrm>
          <a:prstGeom prst="straightConnector1">
            <a:avLst/>
          </a:prstGeom>
          <a:ln w="9525">
            <a:solidFill>
              <a:schemeClr val="bg1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Овал 49"/>
          <p:cNvSpPr/>
          <p:nvPr/>
        </p:nvSpPr>
        <p:spPr>
          <a:xfrm>
            <a:off x="3563220" y="4809183"/>
            <a:ext cx="85953" cy="85953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Прямоугольник 55"/>
          <p:cNvSpPr/>
          <p:nvPr/>
        </p:nvSpPr>
        <p:spPr>
          <a:xfrm>
            <a:off x="576963" y="5440622"/>
            <a:ext cx="3135563" cy="515848"/>
          </a:xfrm>
          <a:prstGeom prst="rect">
            <a:avLst/>
          </a:prstGeom>
          <a:solidFill>
            <a:srgbClr val="ECE9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2" name="Прямая соединительная линия 31"/>
          <p:cNvCxnSpPr/>
          <p:nvPr/>
        </p:nvCxnSpPr>
        <p:spPr>
          <a:xfrm rot="5400000" flipH="1" flipV="1">
            <a:off x="2560659" y="2558690"/>
            <a:ext cx="2098197" cy="0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Цифры</a:t>
            </a:r>
            <a:endParaRPr lang="ru-RU" dirty="0"/>
          </a:p>
        </p:txBody>
      </p:sp>
      <p:pic>
        <p:nvPicPr>
          <p:cNvPr id="11" name="Рисунок 10" descr="2009-12-29-numbers-inner.png"/>
          <p:cNvPicPr>
            <a:picLocks noGrp="1" noChangeAspect="1"/>
          </p:cNvPicPr>
          <p:nvPr>
            <p:ph type="pic" idx="13"/>
          </p:nvPr>
        </p:nvPicPr>
        <p:blipFill>
          <a:blip r:embed="rId2" cstate="print"/>
          <a:stretch>
            <a:fillRect/>
          </a:stretch>
        </p:blipFill>
        <p:spPr>
          <a:xfrm>
            <a:off x="4073638" y="903800"/>
            <a:ext cx="4695825" cy="4943475"/>
          </a:xfrm>
        </p:spPr>
      </p:pic>
      <p:sp>
        <p:nvSpPr>
          <p:cNvPr id="13" name="TextBox 12"/>
          <p:cNvSpPr txBox="1"/>
          <p:nvPr/>
        </p:nvSpPr>
        <p:spPr>
          <a:xfrm>
            <a:off x="477333" y="1260176"/>
            <a:ext cx="29991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585654"/>
                </a:solidFill>
                <a:latin typeface="Tahoma" pitchFamily="34" charset="0"/>
                <a:cs typeface="Tahoma" pitchFamily="34" charset="0"/>
              </a:rPr>
              <a:t>А здесь — посмотреть   детализированную ситуацию по одному из их параметров.  </a:t>
            </a:r>
          </a:p>
        </p:txBody>
      </p:sp>
      <p:cxnSp>
        <p:nvCxnSpPr>
          <p:cNvPr id="17" name="Прямая со стрелкой 16"/>
          <p:cNvCxnSpPr/>
          <p:nvPr/>
        </p:nvCxnSpPr>
        <p:spPr>
          <a:xfrm>
            <a:off x="3607496" y="1507857"/>
            <a:ext cx="1758728" cy="1588"/>
          </a:xfrm>
          <a:prstGeom prst="straightConnector1">
            <a:avLst/>
          </a:prstGeom>
          <a:ln w="9525">
            <a:solidFill>
              <a:schemeClr val="bg1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644821" y="5520501"/>
            <a:ext cx="2789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585654"/>
                </a:solidFill>
                <a:latin typeface="Tahoma" pitchFamily="34" charset="0"/>
                <a:cs typeface="Tahoma" pitchFamily="34" charset="0"/>
              </a:rPr>
              <a:t>Метрики</a:t>
            </a:r>
            <a:endParaRPr lang="ru-RU" dirty="0">
              <a:solidFill>
                <a:srgbClr val="585654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560750" y="3585882"/>
            <a:ext cx="3135563" cy="515848"/>
          </a:xfrm>
          <a:prstGeom prst="rect">
            <a:avLst/>
          </a:prstGeom>
          <a:solidFill>
            <a:srgbClr val="ECE9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TextBox 45"/>
          <p:cNvSpPr txBox="1"/>
          <p:nvPr/>
        </p:nvSpPr>
        <p:spPr>
          <a:xfrm>
            <a:off x="626890" y="3654126"/>
            <a:ext cx="2789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585654"/>
                </a:solidFill>
                <a:latin typeface="Tahoma" pitchFamily="34" charset="0"/>
                <a:cs typeface="Tahoma" pitchFamily="34" charset="0"/>
              </a:rPr>
              <a:t>Временной график</a:t>
            </a:r>
          </a:p>
        </p:txBody>
      </p:sp>
      <p:sp>
        <p:nvSpPr>
          <p:cNvPr id="19" name="Овал 18"/>
          <p:cNvSpPr/>
          <p:nvPr/>
        </p:nvSpPr>
        <p:spPr>
          <a:xfrm>
            <a:off x="3569871" y="3554729"/>
            <a:ext cx="85953" cy="85953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4" name="Прямая соединительная линия 53"/>
          <p:cNvCxnSpPr/>
          <p:nvPr/>
        </p:nvCxnSpPr>
        <p:spPr>
          <a:xfrm rot="5400000" flipH="1" flipV="1">
            <a:off x="3273120" y="5109678"/>
            <a:ext cx="705703" cy="0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Овал 57"/>
          <p:cNvSpPr/>
          <p:nvPr/>
        </p:nvSpPr>
        <p:spPr>
          <a:xfrm>
            <a:off x="3581371" y="5404756"/>
            <a:ext cx="85953" cy="85953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2" name="Соединительная линия уступом 61"/>
          <p:cNvCxnSpPr/>
          <p:nvPr/>
        </p:nvCxnSpPr>
        <p:spPr>
          <a:xfrm rot="5400000" flipH="1" flipV="1">
            <a:off x="3605672" y="2869145"/>
            <a:ext cx="2220678" cy="2182804"/>
          </a:xfrm>
          <a:prstGeom prst="bentConnector3">
            <a:avLst>
              <a:gd name="adj1" fmla="val 18799"/>
            </a:avLst>
          </a:prstGeom>
          <a:ln>
            <a:solidFill>
              <a:schemeClr val="bg1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Слова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7620000" y="4546600"/>
            <a:ext cx="13716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+mj-lt"/>
              </a:rPr>
              <a:t>Отчеты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 smtClean="0">
                <a:latin typeface="+mj-lt"/>
              </a:rPr>
              <a:t>Экспорт в </a:t>
            </a:r>
            <a:r>
              <a:rPr lang="en-US" sz="1400" dirty="0" smtClean="0">
                <a:latin typeface="+mj-lt"/>
              </a:rPr>
              <a:t>Excel </a:t>
            </a:r>
            <a:r>
              <a:rPr lang="ru-RU" sz="1400" dirty="0" smtClean="0">
                <a:latin typeface="+mj-lt"/>
              </a:rPr>
              <a:t>и </a:t>
            </a:r>
            <a:r>
              <a:rPr lang="en-US" sz="1400" dirty="0" smtClean="0">
                <a:latin typeface="+mj-lt"/>
              </a:rPr>
              <a:t>CSV</a:t>
            </a:r>
            <a:endParaRPr lang="ru-RU" sz="1400" dirty="0">
              <a:latin typeface="+mj-lt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77333" y="1260176"/>
            <a:ext cx="2999118" cy="17071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8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В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разделе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«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Слова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»</a:t>
            </a:r>
          </a:p>
          <a:p>
            <a:pPr>
              <a:lnSpc>
                <a:spcPct val="97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можно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увидеть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,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что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люди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говорят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о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вашем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бренде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,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продуктах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,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конкурентах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,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отдельных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рекламных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кампаниях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. </a:t>
            </a:r>
            <a:endParaRPr lang="en-US" dirty="0">
              <a:solidFill>
                <a:srgbClr val="585654"/>
              </a:solidFill>
              <a:latin typeface="Tahoma" pitchFamily="34" charset="0"/>
              <a:ea typeface="MS PGothic" charset="-128"/>
              <a:cs typeface="Tahoma" pitchFamily="34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578681" y="3216824"/>
            <a:ext cx="3135563" cy="1923305"/>
          </a:xfrm>
          <a:prstGeom prst="rect">
            <a:avLst/>
          </a:prstGeom>
          <a:solidFill>
            <a:srgbClr val="ECE9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2" name="Рисунок 31" descr="2009-12-29-numbers-inner.png"/>
          <p:cNvPicPr>
            <a:picLocks noGrp="1" noChangeAspect="1"/>
          </p:cNvPicPr>
          <p:nvPr>
            <p:ph type="pic" idx="13"/>
          </p:nvPr>
        </p:nvPicPr>
        <p:blipFill>
          <a:blip r:embed="rId2" cstate="print"/>
          <a:stretch>
            <a:fillRect/>
          </a:stretch>
        </p:blipFill>
        <p:spPr>
          <a:xfrm>
            <a:off x="4073638" y="903800"/>
            <a:ext cx="4695825" cy="4943475"/>
          </a:xfrm>
        </p:spPr>
      </p:pic>
      <p:sp>
        <p:nvSpPr>
          <p:cNvPr id="33" name="Овал 32"/>
          <p:cNvSpPr/>
          <p:nvPr/>
        </p:nvSpPr>
        <p:spPr>
          <a:xfrm>
            <a:off x="3674606" y="3353199"/>
            <a:ext cx="85953" cy="85953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TextBox 33"/>
          <p:cNvSpPr txBox="1"/>
          <p:nvPr/>
        </p:nvSpPr>
        <p:spPr>
          <a:xfrm>
            <a:off x="644820" y="3321975"/>
            <a:ext cx="2961021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 smtClean="0">
                <a:solidFill>
                  <a:srgbClr val="585654"/>
                </a:solidFill>
                <a:latin typeface="Tahoma" pitchFamily="34" charset="0"/>
                <a:cs typeface="Tahoma" pitchFamily="34" charset="0"/>
              </a:rPr>
              <a:t>Лента упоминаний:</a:t>
            </a:r>
          </a:p>
          <a:p>
            <a:pPr marL="180975" indent="-180975">
              <a:buClr>
                <a:srgbClr val="989693"/>
              </a:buClr>
              <a:buFont typeface="Wingdings" pitchFamily="2" charset="2"/>
              <a:buChar char="§"/>
            </a:pPr>
            <a:r>
              <a:rPr lang="ru-RU" sz="1300" dirty="0" smtClean="0">
                <a:solidFill>
                  <a:srgbClr val="585654"/>
                </a:solidFill>
                <a:latin typeface="Tahoma" pitchFamily="34" charset="0"/>
                <a:cs typeface="Tahoma" pitchFamily="34" charset="0"/>
              </a:rPr>
              <a:t>сортировка по источникам;</a:t>
            </a:r>
          </a:p>
          <a:p>
            <a:pPr marL="180975" indent="-180975">
              <a:buClr>
                <a:srgbClr val="989693"/>
              </a:buClr>
              <a:buFont typeface="Wingdings" pitchFamily="2" charset="2"/>
              <a:buChar char="§"/>
            </a:pPr>
            <a:r>
              <a:rPr lang="ru-RU" sz="1300" dirty="0" smtClean="0">
                <a:solidFill>
                  <a:srgbClr val="585654"/>
                </a:solidFill>
                <a:latin typeface="Tahoma" pitchFamily="34" charset="0"/>
                <a:cs typeface="Tahoma" pitchFamily="34" charset="0"/>
              </a:rPr>
              <a:t>сортировка по </a:t>
            </a:r>
            <a:r>
              <a:rPr lang="ru-RU" sz="1300" dirty="0" err="1" smtClean="0">
                <a:solidFill>
                  <a:srgbClr val="585654"/>
                </a:solidFill>
                <a:latin typeface="Tahoma" pitchFamily="34" charset="0"/>
                <a:cs typeface="Tahoma" pitchFamily="34" charset="0"/>
              </a:rPr>
              <a:t>сентиментам</a:t>
            </a:r>
            <a:r>
              <a:rPr lang="ru-RU" sz="1300" dirty="0" smtClean="0">
                <a:solidFill>
                  <a:srgbClr val="585654"/>
                </a:solidFill>
                <a:latin typeface="Tahoma" pitchFamily="34" charset="0"/>
                <a:cs typeface="Tahoma" pitchFamily="34" charset="0"/>
              </a:rPr>
              <a:t>;</a:t>
            </a:r>
          </a:p>
          <a:p>
            <a:pPr marL="180975" indent="-180975">
              <a:buClr>
                <a:srgbClr val="989693"/>
              </a:buClr>
              <a:buFont typeface="Wingdings" pitchFamily="2" charset="2"/>
              <a:buChar char="§"/>
            </a:pPr>
            <a:r>
              <a:rPr lang="ru-RU" sz="1300" dirty="0" smtClean="0">
                <a:solidFill>
                  <a:srgbClr val="585654"/>
                </a:solidFill>
                <a:latin typeface="Tahoma" pitchFamily="34" charset="0"/>
                <a:cs typeface="Tahoma" pitchFamily="34" charset="0"/>
              </a:rPr>
              <a:t>сортировка по релевантности (значимости);</a:t>
            </a:r>
          </a:p>
          <a:p>
            <a:pPr marL="180975" indent="-180975">
              <a:buClr>
                <a:srgbClr val="989693"/>
              </a:buClr>
              <a:buFont typeface="Wingdings" pitchFamily="2" charset="2"/>
              <a:buChar char="§"/>
            </a:pPr>
            <a:r>
              <a:rPr lang="ru-RU" sz="1300" dirty="0" smtClean="0">
                <a:solidFill>
                  <a:srgbClr val="585654"/>
                </a:solidFill>
                <a:latin typeface="Tahoma" pitchFamily="34" charset="0"/>
                <a:cs typeface="Tahoma" pitchFamily="34" charset="0"/>
              </a:rPr>
              <a:t>региональный </a:t>
            </a:r>
            <a:r>
              <a:rPr lang="ru-RU" sz="1300" dirty="0" err="1" smtClean="0">
                <a:solidFill>
                  <a:srgbClr val="585654"/>
                </a:solidFill>
                <a:latin typeface="Tahoma" pitchFamily="34" charset="0"/>
                <a:cs typeface="Tahoma" pitchFamily="34" charset="0"/>
              </a:rPr>
              <a:t>таргетинг</a:t>
            </a:r>
            <a:r>
              <a:rPr lang="ru-RU" sz="1300" dirty="0" smtClean="0">
                <a:solidFill>
                  <a:srgbClr val="585654"/>
                </a:solidFill>
                <a:latin typeface="Tahoma" pitchFamily="34" charset="0"/>
                <a:cs typeface="Tahoma" pitchFamily="34" charset="0"/>
              </a:rPr>
              <a:t> (в мае);</a:t>
            </a:r>
          </a:p>
          <a:p>
            <a:pPr marL="180975" indent="-180975">
              <a:buClr>
                <a:srgbClr val="989693"/>
              </a:buClr>
              <a:buFont typeface="Wingdings" pitchFamily="2" charset="2"/>
              <a:buChar char="§"/>
            </a:pPr>
            <a:r>
              <a:rPr lang="ru-RU" sz="1300" dirty="0" smtClean="0">
                <a:solidFill>
                  <a:srgbClr val="585654"/>
                </a:solidFill>
                <a:latin typeface="Tahoma" pitchFamily="34" charset="0"/>
                <a:cs typeface="Tahoma" pitchFamily="34" charset="0"/>
              </a:rPr>
              <a:t>раскладка по тематике (в мае);</a:t>
            </a:r>
          </a:p>
          <a:p>
            <a:pPr marL="180975" indent="-180975">
              <a:buClr>
                <a:srgbClr val="989693"/>
              </a:buClr>
              <a:buFont typeface="Wingdings" pitchFamily="2" charset="2"/>
              <a:buChar char="§"/>
            </a:pPr>
            <a:r>
              <a:rPr lang="ru-RU" sz="1300" dirty="0" smtClean="0">
                <a:solidFill>
                  <a:srgbClr val="585654"/>
                </a:solidFill>
                <a:latin typeface="Tahoma" pitchFamily="34" charset="0"/>
                <a:cs typeface="Tahoma" pitchFamily="34" charset="0"/>
              </a:rPr>
              <a:t>полнотекстовый поиск по ним.</a:t>
            </a:r>
          </a:p>
          <a:p>
            <a:endParaRPr lang="ru-RU" sz="1300" dirty="0">
              <a:solidFill>
                <a:srgbClr val="585654"/>
              </a:solidFill>
              <a:latin typeface="Tahoma" pitchFamily="34" charset="0"/>
              <a:cs typeface="Tahoma" pitchFamily="34" charset="0"/>
            </a:endParaRPr>
          </a:p>
        </p:txBody>
      </p:sp>
      <p:cxnSp>
        <p:nvCxnSpPr>
          <p:cNvPr id="21" name="Прямая со стрелкой 20"/>
          <p:cNvCxnSpPr>
            <a:stCxn id="33" idx="2"/>
          </p:cNvCxnSpPr>
          <p:nvPr/>
        </p:nvCxnSpPr>
        <p:spPr>
          <a:xfrm rot="10800000" flipH="1" flipV="1">
            <a:off x="3674605" y="3396175"/>
            <a:ext cx="4008147" cy="4861"/>
          </a:xfrm>
          <a:prstGeom prst="straightConnector1">
            <a:avLst/>
          </a:prstGeom>
          <a:ln w="9525">
            <a:solidFill>
              <a:schemeClr val="bg1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Прямоугольник 52"/>
          <p:cNvSpPr/>
          <p:nvPr/>
        </p:nvSpPr>
        <p:spPr>
          <a:xfrm>
            <a:off x="585425" y="5365019"/>
            <a:ext cx="3135563" cy="599148"/>
          </a:xfrm>
          <a:prstGeom prst="rect">
            <a:avLst/>
          </a:prstGeom>
          <a:solidFill>
            <a:srgbClr val="ECE9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Прямоугольник 54"/>
          <p:cNvSpPr/>
          <p:nvPr/>
        </p:nvSpPr>
        <p:spPr>
          <a:xfrm>
            <a:off x="699961" y="5381204"/>
            <a:ext cx="457200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dirty="0" smtClean="0">
                <a:solidFill>
                  <a:srgbClr val="585654"/>
                </a:solidFill>
                <a:latin typeface="Tahoma" pitchFamily="34" charset="0"/>
                <a:cs typeface="Tahoma" pitchFamily="34" charset="0"/>
              </a:rPr>
              <a:t>Отчеты:</a:t>
            </a:r>
          </a:p>
          <a:p>
            <a:pPr marL="180975" indent="-180975">
              <a:buClr>
                <a:srgbClr val="989693"/>
              </a:buClr>
              <a:buFont typeface="Wingdings" pitchFamily="2" charset="2"/>
              <a:buChar char="§"/>
            </a:pPr>
            <a:r>
              <a:rPr lang="ru-RU" sz="1300" dirty="0" smtClean="0">
                <a:solidFill>
                  <a:srgbClr val="585654"/>
                </a:solidFill>
                <a:latin typeface="Tahoma" pitchFamily="34" charset="0"/>
                <a:cs typeface="Tahoma" pitchFamily="34" charset="0"/>
              </a:rPr>
              <a:t>экспорт в </a:t>
            </a:r>
            <a:r>
              <a:rPr lang="en-US" sz="1300" dirty="0" smtClean="0">
                <a:solidFill>
                  <a:srgbClr val="585654"/>
                </a:solidFill>
                <a:latin typeface="Tahoma" pitchFamily="34" charset="0"/>
                <a:cs typeface="Tahoma" pitchFamily="34" charset="0"/>
              </a:rPr>
              <a:t>Excel </a:t>
            </a:r>
            <a:r>
              <a:rPr lang="ru-RU" sz="1300" dirty="0" smtClean="0">
                <a:solidFill>
                  <a:srgbClr val="585654"/>
                </a:solidFill>
                <a:latin typeface="Tahoma" pitchFamily="34" charset="0"/>
                <a:cs typeface="Tahoma" pitchFamily="34" charset="0"/>
              </a:rPr>
              <a:t>и </a:t>
            </a:r>
            <a:r>
              <a:rPr lang="en-US" sz="1300" dirty="0" smtClean="0">
                <a:solidFill>
                  <a:srgbClr val="585654"/>
                </a:solidFill>
                <a:latin typeface="Tahoma" pitchFamily="34" charset="0"/>
                <a:cs typeface="Tahoma" pitchFamily="34" charset="0"/>
              </a:rPr>
              <a:t>CSV</a:t>
            </a:r>
            <a:r>
              <a:rPr lang="ru-RU" sz="1300" dirty="0" smtClean="0">
                <a:solidFill>
                  <a:srgbClr val="585654"/>
                </a:solidFill>
                <a:latin typeface="Tahoma" pitchFamily="34" charset="0"/>
                <a:cs typeface="Tahoma" pitchFamily="34" charset="0"/>
              </a:rPr>
              <a:t>.</a:t>
            </a:r>
            <a:endParaRPr lang="ru-RU" sz="1300" dirty="0">
              <a:solidFill>
                <a:srgbClr val="585654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61" name="Овал 60"/>
          <p:cNvSpPr/>
          <p:nvPr/>
        </p:nvSpPr>
        <p:spPr>
          <a:xfrm>
            <a:off x="3673326" y="5449659"/>
            <a:ext cx="85953" cy="85953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1" name="Прямая соединительная линия 70"/>
          <p:cNvCxnSpPr>
            <a:stCxn id="61" idx="6"/>
          </p:cNvCxnSpPr>
          <p:nvPr/>
        </p:nvCxnSpPr>
        <p:spPr>
          <a:xfrm>
            <a:off x="3759279" y="5492636"/>
            <a:ext cx="4324324" cy="1448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Прямая со стрелкой 72"/>
          <p:cNvCxnSpPr/>
          <p:nvPr/>
        </p:nvCxnSpPr>
        <p:spPr>
          <a:xfrm rot="5400000" flipH="1" flipV="1">
            <a:off x="7753190" y="5163671"/>
            <a:ext cx="660827" cy="1588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95000"/>
              </a:lnSpc>
            </a:pPr>
            <a:r>
              <a:rPr lang="en-US" dirty="0" smtClean="0"/>
              <a:t>KPI, </a:t>
            </a:r>
            <a:r>
              <a:rPr lang="en-US" dirty="0" err="1" smtClean="0"/>
              <a:t>таргеты</a:t>
            </a:r>
            <a:r>
              <a:rPr lang="en-US" dirty="0" smtClean="0"/>
              <a:t> и </a:t>
            </a:r>
            <a:r>
              <a:rPr lang="en-US" dirty="0" err="1" smtClean="0"/>
              <a:t>алерты</a:t>
            </a:r>
            <a:r>
              <a:rPr lang="en-US" dirty="0" smtClean="0"/>
              <a:t> (</a:t>
            </a:r>
            <a:r>
              <a:rPr lang="en-US" dirty="0" err="1" smtClean="0"/>
              <a:t>горячая</a:t>
            </a:r>
            <a:r>
              <a:rPr lang="en-US" dirty="0" smtClean="0"/>
              <a:t> </a:t>
            </a:r>
            <a:r>
              <a:rPr lang="en-US" dirty="0" err="1" smtClean="0"/>
              <a:t>линия</a:t>
            </a:r>
            <a:r>
              <a:rPr lang="en-US" dirty="0" smtClean="0"/>
              <a:t>!)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77332" y="1260176"/>
            <a:ext cx="8304717" cy="386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8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Во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второй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версии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(с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мая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):</a:t>
            </a:r>
          </a:p>
          <a:p>
            <a:pPr marL="431800" lvl="1" indent="-215900">
              <a:lnSpc>
                <a:spcPct val="97000"/>
              </a:lnSpc>
              <a:buClr>
                <a:srgbClr val="989693"/>
              </a:buClr>
              <a:buSzPct val="125000"/>
              <a:buFont typeface="Wingdings" pitchFamily="2" charset="2"/>
              <a:buChar char="§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вы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назначаете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,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какие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из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измеряемых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показателей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считать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KPI (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ключевыми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показателями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);</a:t>
            </a:r>
          </a:p>
          <a:p>
            <a:pPr marL="431800" lvl="1" indent="-215900">
              <a:lnSpc>
                <a:spcPct val="97000"/>
              </a:lnSpc>
              <a:buClr>
                <a:srgbClr val="989693"/>
              </a:buClr>
              <a:buSzPct val="125000"/>
              <a:buFont typeface="Wingdings" pitchFamily="2" charset="2"/>
              <a:buChar char="§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по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ним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вы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определяете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целевые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значения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,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которых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нужно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достичь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(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таргеты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);</a:t>
            </a:r>
          </a:p>
          <a:p>
            <a:pPr marL="431800" lvl="1" indent="-215900">
              <a:lnSpc>
                <a:spcPct val="97000"/>
              </a:lnSpc>
              <a:buClr>
                <a:srgbClr val="989693"/>
              </a:buClr>
              <a:buSzPct val="125000"/>
              <a:buFont typeface="Wingdings" pitchFamily="2" charset="2"/>
              <a:buChar char="§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при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достижении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целей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(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или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ухудшении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значений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)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вы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получаете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сообщение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в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системе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и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на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е-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мейл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(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алерт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). </a:t>
            </a:r>
          </a:p>
          <a:p>
            <a:pPr>
              <a:lnSpc>
                <a:spcPct val="97000"/>
              </a:lnSpc>
              <a:buClr>
                <a:srgbClr val="989693"/>
              </a:buClr>
              <a:buSzTx/>
              <a:buFont typeface="Wingdings" pitchFamily="2" charset="2"/>
              <a:buChar char="§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en-US" dirty="0" smtClean="0">
              <a:solidFill>
                <a:srgbClr val="585654"/>
              </a:solidFill>
              <a:latin typeface="Tahoma" pitchFamily="34" charset="0"/>
              <a:ea typeface="MS PGothic" charset="-128"/>
              <a:cs typeface="Tahoma" pitchFamily="34" charset="0"/>
            </a:endParaRPr>
          </a:p>
          <a:p>
            <a:pPr>
              <a:lnSpc>
                <a:spcPct val="97000"/>
              </a:lnSpc>
              <a:buClr>
                <a:srgbClr val="989693"/>
              </a:buClr>
              <a:buSzTx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А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кроме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того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:</a:t>
            </a:r>
          </a:p>
          <a:p>
            <a:pPr marL="431800" lvl="1" indent="-215900">
              <a:lnSpc>
                <a:spcPct val="97000"/>
              </a:lnSpc>
              <a:buClr>
                <a:srgbClr val="989693"/>
              </a:buClr>
              <a:buSzPct val="125000"/>
              <a:buFont typeface="Wingdings" pitchFamily="2" charset="2"/>
              <a:buChar char="§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вы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назначаете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события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,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по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которым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тоже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хотите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получать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алерт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.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Например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: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где-то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вспыхнуло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обсуждение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про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вас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!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Система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видит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,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что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частота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упоминаний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превысила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обычную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.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Алерт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!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Ваша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pr-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команда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появляется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в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нужном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месте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раньше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пожарных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! </a:t>
            </a:r>
          </a:p>
          <a:p>
            <a:pPr>
              <a:buClr>
                <a:srgbClr val="989693"/>
              </a:buClr>
              <a:buFont typeface="Wingdings" pitchFamily="2" charset="2"/>
              <a:buChar char="§"/>
            </a:pPr>
            <a:endParaRPr lang="ru-RU" dirty="0">
              <a:latin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Прямоугольник 54"/>
          <p:cNvSpPr/>
          <p:nvPr/>
        </p:nvSpPr>
        <p:spPr>
          <a:xfrm>
            <a:off x="578681" y="4961106"/>
            <a:ext cx="3135563" cy="996317"/>
          </a:xfrm>
          <a:prstGeom prst="rect">
            <a:avLst/>
          </a:prstGeom>
          <a:solidFill>
            <a:srgbClr val="ECE9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Овал 55"/>
          <p:cNvSpPr/>
          <p:nvPr/>
        </p:nvSpPr>
        <p:spPr>
          <a:xfrm>
            <a:off x="3564838" y="4924689"/>
            <a:ext cx="85953" cy="85953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TextBox 56"/>
          <p:cNvSpPr txBox="1"/>
          <p:nvPr/>
        </p:nvSpPr>
        <p:spPr>
          <a:xfrm>
            <a:off x="644821" y="5038509"/>
            <a:ext cx="278920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rgbClr val="585654"/>
                </a:solidFill>
                <a:latin typeface="Corbel" pitchFamily="34" charset="0"/>
              </a:rPr>
              <a:t>Лента:</a:t>
            </a:r>
          </a:p>
          <a:p>
            <a:pPr>
              <a:buClr>
                <a:srgbClr val="989693"/>
              </a:buClr>
              <a:buFont typeface="Wingdings" pitchFamily="2" charset="2"/>
              <a:buChar char="§"/>
            </a:pPr>
            <a:r>
              <a:rPr lang="en-US" sz="1400" dirty="0" smtClean="0">
                <a:solidFill>
                  <a:srgbClr val="585654"/>
                </a:solidFill>
                <a:latin typeface="Corbel" pitchFamily="34" charset="0"/>
              </a:rPr>
              <a:t> </a:t>
            </a:r>
            <a:r>
              <a:rPr lang="ru-RU" sz="1400" dirty="0" smtClean="0">
                <a:solidFill>
                  <a:srgbClr val="585654"/>
                </a:solidFill>
                <a:latin typeface="Corbel" pitchFamily="34" charset="0"/>
              </a:rPr>
              <a:t>количество сообщений;</a:t>
            </a:r>
          </a:p>
          <a:p>
            <a:pPr>
              <a:buClr>
                <a:srgbClr val="989693"/>
              </a:buClr>
              <a:buFont typeface="Wingdings" pitchFamily="2" charset="2"/>
              <a:buChar char="§"/>
            </a:pPr>
            <a:r>
              <a:rPr lang="en-US" sz="1400" dirty="0" smtClean="0">
                <a:solidFill>
                  <a:srgbClr val="585654"/>
                </a:solidFill>
                <a:latin typeface="Corbel" pitchFamily="34" charset="0"/>
              </a:rPr>
              <a:t> </a:t>
            </a:r>
            <a:r>
              <a:rPr lang="ru-RU" sz="1400" dirty="0" smtClean="0">
                <a:solidFill>
                  <a:srgbClr val="585654"/>
                </a:solidFill>
                <a:latin typeface="Corbel" pitchFamily="34" charset="0"/>
              </a:rPr>
              <a:t>их эмоциональная окраска.</a:t>
            </a:r>
            <a:endParaRPr lang="ru-RU" sz="1400" dirty="0">
              <a:solidFill>
                <a:srgbClr val="585654"/>
              </a:solidFill>
              <a:latin typeface="Corbel" pitchFamily="34" charset="0"/>
            </a:endParaRPr>
          </a:p>
        </p:txBody>
      </p:sp>
      <p:pic>
        <p:nvPicPr>
          <p:cNvPr id="27" name="Рисунок 26" descr="2009-12-29-numbers-inner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4073638" y="903800"/>
            <a:ext cx="4695825" cy="4943475"/>
          </a:xfrm>
          <a:prstGeom prst="rect">
            <a:avLst/>
          </a:prstGeom>
          <a:noFill/>
          <a:ln w="76200" cap="sq">
            <a:solidFill>
              <a:srgbClr val="E2DFDB"/>
            </a:solidFill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Люди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477333" y="1260175"/>
            <a:ext cx="251986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585654"/>
                </a:solidFill>
                <a:latin typeface="Tahoma" pitchFamily="34" charset="0"/>
                <a:cs typeface="Tahoma" pitchFamily="34" charset="0"/>
              </a:rPr>
              <a:t>А здесь вы видите людей, которые активно обсуждают ваш бренд:</a:t>
            </a:r>
          </a:p>
          <a:p>
            <a:pPr marL="180975" indent="-180975">
              <a:buClr>
                <a:srgbClr val="989693"/>
              </a:buClr>
              <a:buFont typeface="Wingdings" pitchFamily="2" charset="2"/>
              <a:buChar char="§"/>
            </a:pPr>
            <a:r>
              <a:rPr lang="ru-RU" dirty="0" smtClean="0">
                <a:solidFill>
                  <a:srgbClr val="585654"/>
                </a:solidFill>
                <a:latin typeface="Tahoma" pitchFamily="34" charset="0"/>
                <a:cs typeface="Tahoma" pitchFamily="34" charset="0"/>
              </a:rPr>
              <a:t>адвокатов бренда надо поддержать;</a:t>
            </a:r>
          </a:p>
          <a:p>
            <a:pPr marL="180975" indent="-180975">
              <a:buClr>
                <a:srgbClr val="989693"/>
              </a:buClr>
              <a:buFont typeface="Wingdings" pitchFamily="2" charset="2"/>
              <a:buChar char="§"/>
            </a:pPr>
            <a:r>
              <a:rPr lang="ru-RU" dirty="0" smtClean="0">
                <a:solidFill>
                  <a:srgbClr val="585654"/>
                </a:solidFill>
                <a:latin typeface="Tahoma" pitchFamily="34" charset="0"/>
                <a:cs typeface="Tahoma" pitchFamily="34" charset="0"/>
              </a:rPr>
              <a:t>у недовольных  - выяснить причину недовольства.</a:t>
            </a:r>
            <a:endParaRPr lang="ru-RU" dirty="0">
              <a:solidFill>
                <a:srgbClr val="585654"/>
              </a:solidFill>
              <a:latin typeface="Tahoma" pitchFamily="34" charset="0"/>
              <a:cs typeface="Tahoma" pitchFamily="34" charset="0"/>
            </a:endParaRPr>
          </a:p>
        </p:txBody>
      </p:sp>
      <p:cxnSp>
        <p:nvCxnSpPr>
          <p:cNvPr id="37" name="Соединительная линия уступом 36"/>
          <p:cNvCxnSpPr>
            <a:stCxn id="56" idx="0"/>
          </p:cNvCxnSpPr>
          <p:nvPr/>
        </p:nvCxnSpPr>
        <p:spPr>
          <a:xfrm rot="5400000" flipH="1" flipV="1">
            <a:off x="2953549" y="2823539"/>
            <a:ext cx="2755416" cy="1446885"/>
          </a:xfrm>
          <a:prstGeom prst="bentConnector3">
            <a:avLst>
              <a:gd name="adj1" fmla="val 50000"/>
            </a:avLst>
          </a:prstGeom>
          <a:ln>
            <a:solidFill>
              <a:schemeClr val="bg1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95000"/>
              </a:lnSpc>
            </a:pPr>
            <a:r>
              <a:rPr lang="en-US" dirty="0" err="1" smtClean="0"/>
              <a:t>Капитанский</a:t>
            </a:r>
            <a:r>
              <a:rPr lang="en-US" dirty="0" smtClean="0"/>
              <a:t> </a:t>
            </a:r>
            <a:r>
              <a:rPr lang="en-US" dirty="0" err="1" smtClean="0"/>
              <a:t>мостик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77332" y="1260176"/>
            <a:ext cx="8304717" cy="4334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8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Во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второй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версии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(с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мая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):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Мы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планируем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добавить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к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сервису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тикетную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систему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для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работы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с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модераторами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.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Вы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назначаете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задачи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исполнителям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(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вашим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модераторам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или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модераторам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агентства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) и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контролируете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качество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и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срок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выполнения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задач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.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en-US" dirty="0" smtClean="0">
              <a:solidFill>
                <a:srgbClr val="585654"/>
              </a:solidFill>
              <a:latin typeface="Tahoma" pitchFamily="34" charset="0"/>
              <a:ea typeface="MS PGothic" charset="-128"/>
              <a:cs typeface="Tahoma" pitchFamily="34" charset="0"/>
            </a:endParaRP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В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чем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радость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: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тикеты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можно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будет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назначать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сразу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из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просмотра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ленты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сообщений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.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Если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вы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увидели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негативное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сообщение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на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потребительском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форуме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,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или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отзыв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популярного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блоггера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о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вашем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сервис-центре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-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не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нужно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отправлять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линк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модераторам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для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ответа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или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срочно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кому-то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з</a:t>
            </a:r>
            <a:r>
              <a:rPr lang="ru-RU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в</a:t>
            </a:r>
            <a:r>
              <a:rPr lang="en-US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онить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.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Одним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кликом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мышки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вы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превращаете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линк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в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тикет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, и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он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отправляется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на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исполнение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автоматически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.</a:t>
            </a:r>
          </a:p>
          <a:p>
            <a:endParaRPr lang="ru-RU" dirty="0">
              <a:solidFill>
                <a:srgbClr val="585654"/>
              </a:solidFill>
              <a:latin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77332" y="1260176"/>
            <a:ext cx="8304717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989693"/>
              </a:buCl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sz="16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Покрытие</a:t>
            </a:r>
            <a:r>
              <a:rPr lang="en-US" sz="16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:</a:t>
            </a:r>
          </a:p>
          <a:p>
            <a:pPr marL="431800" lvl="1" indent="-215900">
              <a:buClr>
                <a:srgbClr val="989693"/>
              </a:buClr>
              <a:buSzPct val="133000"/>
              <a:buFont typeface="Wingdings" pitchFamily="2" charset="2"/>
              <a:buChar char="§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sz="16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Основные</a:t>
            </a:r>
            <a:r>
              <a:rPr lang="en-US" sz="16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sz="16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открытые</a:t>
            </a:r>
            <a:r>
              <a:rPr lang="en-US" sz="16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sz="16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блог-платформы</a:t>
            </a:r>
            <a:r>
              <a:rPr lang="en-US" sz="16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sz="16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плюс</a:t>
            </a:r>
            <a:r>
              <a:rPr lang="en-US" sz="16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sz="16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избранные</a:t>
            </a:r>
            <a:r>
              <a:rPr lang="en-US" sz="16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sz="16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сообщества</a:t>
            </a:r>
            <a:r>
              <a:rPr lang="en-US" sz="16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sz="16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из</a:t>
            </a:r>
            <a:r>
              <a:rPr lang="en-US" sz="16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sz="16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закрытых</a:t>
            </a:r>
            <a:r>
              <a:rPr lang="en-US" sz="16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sz="16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соцсетей</a:t>
            </a:r>
            <a:r>
              <a:rPr lang="en-US" sz="16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; с </a:t>
            </a:r>
            <a:r>
              <a:rPr lang="en-US" sz="16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мая</a:t>
            </a:r>
            <a:r>
              <a:rPr lang="en-US" sz="16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— </a:t>
            </a:r>
            <a:r>
              <a:rPr lang="en-US" sz="16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большая</a:t>
            </a:r>
            <a:r>
              <a:rPr lang="en-US" sz="16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sz="16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часть</a:t>
            </a:r>
            <a:r>
              <a:rPr lang="en-US" sz="16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sz="16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блогосферы</a:t>
            </a:r>
            <a:r>
              <a:rPr lang="en-US" sz="16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, </a:t>
            </a:r>
            <a:r>
              <a:rPr lang="en-US" sz="16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русскоязычный</a:t>
            </a:r>
            <a:r>
              <a:rPr lang="en-US" sz="16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sz="16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твиттер</a:t>
            </a:r>
            <a:r>
              <a:rPr lang="en-US" sz="16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и </a:t>
            </a:r>
            <a:r>
              <a:rPr lang="en-US" sz="16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избранные</a:t>
            </a:r>
            <a:r>
              <a:rPr lang="en-US" sz="16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(</a:t>
            </a:r>
            <a:r>
              <a:rPr lang="en-US" sz="16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вами</a:t>
            </a:r>
            <a:r>
              <a:rPr lang="en-US" sz="16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!) </a:t>
            </a:r>
            <a:r>
              <a:rPr lang="en-US" sz="16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форумы</a:t>
            </a:r>
            <a:r>
              <a:rPr lang="en-US" sz="16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.</a:t>
            </a:r>
          </a:p>
          <a:p>
            <a:pPr>
              <a:buClr>
                <a:srgbClr val="989693"/>
              </a:buClr>
              <a:buSzTx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sz="16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Сделано</a:t>
            </a:r>
            <a:r>
              <a:rPr lang="en-US" sz="16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sz="16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специально</a:t>
            </a:r>
            <a:r>
              <a:rPr lang="en-US" sz="16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sz="16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для</a:t>
            </a:r>
            <a:r>
              <a:rPr lang="en-US" sz="16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sz="16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русского</a:t>
            </a:r>
            <a:r>
              <a:rPr lang="en-US" sz="16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sz="16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языка</a:t>
            </a:r>
            <a:r>
              <a:rPr lang="en-US" sz="16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:</a:t>
            </a:r>
          </a:p>
          <a:p>
            <a:pPr marL="431800" lvl="1" indent="-215900">
              <a:buClr>
                <a:srgbClr val="989693"/>
              </a:buClr>
              <a:buSzPct val="133000"/>
              <a:buFont typeface="Wingdings" pitchFamily="2" charset="2"/>
              <a:buChar char="§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sz="16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Используется</a:t>
            </a:r>
            <a:r>
              <a:rPr lang="en-US" sz="16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sz="16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морфологический</a:t>
            </a:r>
            <a:r>
              <a:rPr lang="en-US" sz="16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и </a:t>
            </a:r>
            <a:r>
              <a:rPr lang="en-US" sz="16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синтаксический</a:t>
            </a:r>
            <a:r>
              <a:rPr lang="en-US" sz="16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sz="16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анализ</a:t>
            </a:r>
            <a:r>
              <a:rPr lang="en-US" sz="16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sz="16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сообщений</a:t>
            </a:r>
            <a:r>
              <a:rPr lang="en-US" sz="16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, </a:t>
            </a:r>
            <a:r>
              <a:rPr lang="en-US" sz="16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который</a:t>
            </a:r>
            <a:r>
              <a:rPr lang="en-US" sz="16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sz="16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мы</a:t>
            </a:r>
            <a:r>
              <a:rPr lang="en-US" sz="16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sz="16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разработали</a:t>
            </a:r>
            <a:r>
              <a:rPr lang="en-US" sz="16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sz="16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специально</a:t>
            </a:r>
            <a:r>
              <a:rPr lang="en-US" sz="16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с </a:t>
            </a:r>
            <a:r>
              <a:rPr lang="en-US" sz="16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учётом</a:t>
            </a:r>
            <a:r>
              <a:rPr lang="en-US" sz="16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sz="16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особенностей</a:t>
            </a:r>
            <a:r>
              <a:rPr lang="en-US" sz="16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sz="16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коммуникации</a:t>
            </a:r>
            <a:r>
              <a:rPr lang="en-US" sz="16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 в </a:t>
            </a:r>
            <a:r>
              <a:rPr lang="en-US" sz="16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соцсетях</a:t>
            </a:r>
            <a:r>
              <a:rPr lang="en-US" sz="16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и </a:t>
            </a:r>
            <a:r>
              <a:rPr lang="en-US" sz="16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блогах</a:t>
            </a:r>
            <a:r>
              <a:rPr lang="en-US" sz="16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.</a:t>
            </a:r>
          </a:p>
          <a:p>
            <a:pPr>
              <a:buClr>
                <a:srgbClr val="989693"/>
              </a:buClr>
              <a:buSzTx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sz="16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Дает</a:t>
            </a:r>
            <a:r>
              <a:rPr lang="en-US" sz="16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sz="16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аналитику</a:t>
            </a:r>
            <a:r>
              <a:rPr lang="en-US" sz="16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sz="16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для</a:t>
            </a:r>
            <a:r>
              <a:rPr lang="en-US" sz="16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sz="16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принятия</a:t>
            </a:r>
            <a:r>
              <a:rPr lang="en-US" sz="16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sz="16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решений</a:t>
            </a:r>
            <a:r>
              <a:rPr lang="en-US" sz="16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:</a:t>
            </a:r>
          </a:p>
          <a:p>
            <a:pPr marL="431800" lvl="1" indent="-215900">
              <a:buClr>
                <a:srgbClr val="989693"/>
              </a:buClr>
              <a:buSzPct val="133000"/>
              <a:buFont typeface="Wingdings" pitchFamily="2" charset="2"/>
              <a:buChar char="§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sz="16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сводные</a:t>
            </a:r>
            <a:r>
              <a:rPr lang="en-US" sz="16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sz="16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индикаторы</a:t>
            </a:r>
            <a:r>
              <a:rPr lang="en-US" sz="16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sz="16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для</a:t>
            </a:r>
            <a:r>
              <a:rPr lang="en-US" sz="16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sz="16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понимания</a:t>
            </a:r>
            <a:r>
              <a:rPr lang="en-US" sz="16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sz="16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общей</a:t>
            </a:r>
            <a:r>
              <a:rPr lang="en-US" sz="16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sz="16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ситуации</a:t>
            </a:r>
            <a:r>
              <a:rPr lang="en-US" sz="16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;</a:t>
            </a:r>
          </a:p>
          <a:p>
            <a:pPr marL="431800" lvl="1" indent="-215900">
              <a:buClr>
                <a:srgbClr val="989693"/>
              </a:buClr>
              <a:buSzPct val="133000"/>
              <a:buFont typeface="Wingdings" pitchFamily="2" charset="2"/>
              <a:buChar char="§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sz="16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метрики</a:t>
            </a:r>
            <a:r>
              <a:rPr lang="en-US" sz="16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sz="16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для</a:t>
            </a:r>
            <a:r>
              <a:rPr lang="en-US" sz="16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sz="16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разных</a:t>
            </a:r>
            <a:r>
              <a:rPr lang="en-US" sz="16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sz="16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платформ</a:t>
            </a:r>
            <a:r>
              <a:rPr lang="en-US" sz="16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sz="16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для</a:t>
            </a:r>
            <a:r>
              <a:rPr lang="en-US" sz="16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sz="16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детального</a:t>
            </a:r>
            <a:r>
              <a:rPr lang="en-US" sz="16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sz="16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анализа</a:t>
            </a:r>
            <a:r>
              <a:rPr lang="en-US" sz="16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.</a:t>
            </a:r>
          </a:p>
          <a:p>
            <a:pPr>
              <a:buClr>
                <a:srgbClr val="989693"/>
              </a:buClr>
              <a:buSzTx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sz="16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Работа</a:t>
            </a:r>
            <a:r>
              <a:rPr lang="en-US" sz="16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с </a:t>
            </a:r>
            <a:r>
              <a:rPr lang="en-US" sz="16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сообществами</a:t>
            </a:r>
            <a:r>
              <a:rPr lang="en-US" sz="16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:</a:t>
            </a:r>
          </a:p>
          <a:p>
            <a:pPr marL="431800" lvl="1" indent="-215900">
              <a:buClr>
                <a:srgbClr val="989693"/>
              </a:buClr>
              <a:buSzPct val="133000"/>
              <a:buFont typeface="Wingdings" pitchFamily="2" charset="2"/>
              <a:buChar char="§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sz="16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оценка</a:t>
            </a:r>
            <a:r>
              <a:rPr lang="en-US" sz="16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sz="16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эффективности</a:t>
            </a:r>
            <a:r>
              <a:rPr lang="en-US" sz="16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sz="16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сообщества</a:t>
            </a:r>
            <a:r>
              <a:rPr lang="en-US" sz="16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;</a:t>
            </a:r>
          </a:p>
          <a:p>
            <a:pPr marL="431800" lvl="1" indent="-215900">
              <a:buClr>
                <a:srgbClr val="989693"/>
              </a:buClr>
              <a:buSzPct val="133000"/>
              <a:buFont typeface="Wingdings" pitchFamily="2" charset="2"/>
              <a:buChar char="§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sz="16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контроль</a:t>
            </a:r>
            <a:r>
              <a:rPr lang="en-US" sz="16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sz="16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действий</a:t>
            </a:r>
            <a:r>
              <a:rPr lang="en-US" sz="16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sz="16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модераторов</a:t>
            </a:r>
            <a:r>
              <a:rPr lang="en-US" sz="16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.</a:t>
            </a:r>
          </a:p>
          <a:p>
            <a:pPr>
              <a:buClr>
                <a:srgbClr val="989693"/>
              </a:buClr>
              <a:buSzTx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sz="16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Управление</a:t>
            </a:r>
            <a:r>
              <a:rPr lang="en-US" sz="16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sz="16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рабочим</a:t>
            </a:r>
            <a:r>
              <a:rPr lang="en-US" sz="16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sz="16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процессом</a:t>
            </a:r>
            <a:r>
              <a:rPr lang="en-US" sz="16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:</a:t>
            </a:r>
          </a:p>
          <a:p>
            <a:pPr marL="431800" lvl="1" indent="-215900">
              <a:buClr>
                <a:srgbClr val="989693"/>
              </a:buClr>
              <a:buSzPct val="133000"/>
              <a:buFont typeface="Wingdings" pitchFamily="2" charset="2"/>
              <a:buChar char="§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sz="16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назначение</a:t>
            </a:r>
            <a:r>
              <a:rPr lang="en-US" sz="16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sz="16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тикетов</a:t>
            </a:r>
            <a:r>
              <a:rPr lang="en-US" sz="16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;</a:t>
            </a:r>
          </a:p>
          <a:p>
            <a:pPr marL="431800" lvl="1" indent="-215900">
              <a:buClr>
                <a:srgbClr val="989693"/>
              </a:buClr>
              <a:buSzPct val="133000"/>
              <a:buFont typeface="Wingdings" pitchFamily="2" charset="2"/>
              <a:buChar char="§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sz="16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задание</a:t>
            </a:r>
            <a:r>
              <a:rPr lang="en-US" sz="16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sz="16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отдельных</a:t>
            </a:r>
            <a:r>
              <a:rPr lang="en-US" sz="16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sz="16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тем</a:t>
            </a:r>
            <a:r>
              <a:rPr lang="en-US" sz="16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sz="16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для</a:t>
            </a:r>
            <a:r>
              <a:rPr lang="en-US" sz="16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sz="16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мониторинга</a:t>
            </a:r>
            <a:r>
              <a:rPr lang="en-US" sz="16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;</a:t>
            </a:r>
          </a:p>
          <a:p>
            <a:pPr marL="431800" lvl="1" indent="-215900">
              <a:buClr>
                <a:srgbClr val="989693"/>
              </a:buClr>
              <a:buSzPct val="133000"/>
              <a:buFont typeface="Wingdings" pitchFamily="2" charset="2"/>
              <a:buChar char="§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sz="16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алерты</a:t>
            </a:r>
            <a:r>
              <a:rPr lang="en-US" sz="16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;</a:t>
            </a:r>
          </a:p>
          <a:p>
            <a:pPr marL="431800" lvl="1" indent="-215900">
              <a:buClr>
                <a:srgbClr val="989693"/>
              </a:buClr>
              <a:buSzPct val="133000"/>
              <a:buFont typeface="Wingdings" pitchFamily="2" charset="2"/>
              <a:buChar char="§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sz="16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анализ</a:t>
            </a:r>
            <a:r>
              <a:rPr lang="en-US" sz="16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sz="16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действий</a:t>
            </a:r>
            <a:r>
              <a:rPr lang="en-US" sz="16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sz="1600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конкурентов</a:t>
            </a:r>
            <a:r>
              <a:rPr lang="en-US" sz="1600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;</a:t>
            </a:r>
            <a:endParaRPr lang="ru-RU" sz="1600" dirty="0" smtClean="0">
              <a:solidFill>
                <a:srgbClr val="585654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95000"/>
              </a:lnSpc>
            </a:pPr>
            <a:r>
              <a:rPr lang="en-US" dirty="0" err="1" smtClean="0"/>
              <a:t>Ещё</a:t>
            </a:r>
            <a:r>
              <a:rPr lang="en-US" dirty="0" smtClean="0"/>
              <a:t> </a:t>
            </a:r>
            <a:r>
              <a:rPr lang="en-US" dirty="0" err="1" smtClean="0"/>
              <a:t>раз</a:t>
            </a:r>
            <a:r>
              <a:rPr lang="en-US" dirty="0" smtClean="0"/>
              <a:t> о </a:t>
            </a:r>
            <a:r>
              <a:rPr lang="en-US" dirty="0" err="1" smtClean="0"/>
              <a:t>том</a:t>
            </a:r>
            <a:r>
              <a:rPr lang="en-US" dirty="0" smtClean="0"/>
              <a:t>, </a:t>
            </a:r>
            <a:r>
              <a:rPr lang="en-US" dirty="0" err="1" smtClean="0"/>
              <a:t>как</a:t>
            </a:r>
            <a:r>
              <a:rPr lang="en-US" dirty="0" smtClean="0"/>
              <a:t> </a:t>
            </a:r>
            <a:r>
              <a:rPr lang="en-US" dirty="0" err="1" smtClean="0"/>
              <a:t>это</a:t>
            </a:r>
            <a:r>
              <a:rPr lang="en-US" dirty="0" smtClean="0"/>
              <a:t> </a:t>
            </a:r>
            <a:r>
              <a:rPr lang="en-US" dirty="0" err="1" smtClean="0"/>
              <a:t>круто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 нас есть конкуренты*</a:t>
            </a:r>
            <a:endParaRPr lang="ru-RU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457200" y="1305754"/>
          <a:ext cx="8229600" cy="47766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1843"/>
                <a:gridCol w="2266122"/>
                <a:gridCol w="1339795"/>
                <a:gridCol w="1645920"/>
                <a:gridCol w="1645920"/>
              </a:tblGrid>
              <a:tr h="473597">
                <a:tc>
                  <a:txBody>
                    <a:bodyPr/>
                    <a:lstStyle/>
                    <a:p>
                      <a:endParaRPr lang="ru-RU" sz="1300" dirty="0">
                        <a:solidFill>
                          <a:schemeClr val="tx1"/>
                        </a:solidFill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4052" marR="94052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300" dirty="0" err="1" smtClean="0">
                          <a:solidFill>
                            <a:srgbClr val="444241"/>
                          </a:solidFill>
                          <a:latin typeface="Tahoma" pitchFamily="34" charset="0"/>
                          <a:cs typeface="Tahoma" pitchFamily="34" charset="0"/>
                        </a:rPr>
                        <a:t>BrandSpotter</a:t>
                      </a:r>
                      <a:endParaRPr lang="ru-RU" sz="1300" dirty="0">
                        <a:solidFill>
                          <a:srgbClr val="444241"/>
                        </a:solidFill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4052" marR="94052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300" dirty="0" err="1" smtClean="0">
                          <a:solidFill>
                            <a:srgbClr val="444241"/>
                          </a:solidFill>
                          <a:latin typeface="Tahoma" pitchFamily="34" charset="0"/>
                          <a:cs typeface="Tahoma" pitchFamily="34" charset="0"/>
                        </a:rPr>
                        <a:t>YouScan</a:t>
                      </a:r>
                      <a:endParaRPr lang="ru-RU" sz="1300" dirty="0">
                        <a:solidFill>
                          <a:srgbClr val="444241"/>
                        </a:solidFill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4052" marR="94052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300" dirty="0" err="1" smtClean="0">
                          <a:solidFill>
                            <a:srgbClr val="444241"/>
                          </a:solidFill>
                          <a:latin typeface="Tahoma" pitchFamily="34" charset="0"/>
                          <a:cs typeface="Tahoma" pitchFamily="34" charset="0"/>
                        </a:rPr>
                        <a:t>Monitorix</a:t>
                      </a:r>
                      <a:endParaRPr lang="ru-RU" sz="1300" dirty="0">
                        <a:solidFill>
                          <a:srgbClr val="444241"/>
                        </a:solidFill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4052" marR="94052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baseline="0" dirty="0" smtClean="0">
                          <a:solidFill>
                            <a:srgbClr val="444241"/>
                          </a:solidFill>
                          <a:latin typeface="Tahoma" pitchFamily="34" charset="0"/>
                          <a:cs typeface="Tahoma" pitchFamily="34" charset="0"/>
                        </a:rPr>
                        <a:t>Англоязычные сервисы</a:t>
                      </a:r>
                      <a:endParaRPr lang="ru-RU" sz="1300" dirty="0">
                        <a:solidFill>
                          <a:srgbClr val="444241"/>
                        </a:solidFill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4052" marR="94052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2750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dirty="0" smtClean="0">
                          <a:solidFill>
                            <a:srgbClr val="585654"/>
                          </a:solidFill>
                          <a:latin typeface="Tahoma" pitchFamily="34" charset="0"/>
                          <a:cs typeface="Tahoma" pitchFamily="34" charset="0"/>
                        </a:rPr>
                        <a:t>Покрытие </a:t>
                      </a:r>
                      <a:endParaRPr lang="en-US" sz="1300" dirty="0" smtClean="0">
                        <a:solidFill>
                          <a:srgbClr val="585654"/>
                        </a:solidFill>
                        <a:latin typeface="Tahoma" pitchFamily="34" charset="0"/>
                        <a:cs typeface="Tahoma" pitchFamily="34" charset="0"/>
                      </a:endParaRPr>
                    </a:p>
                    <a:p>
                      <a:endParaRPr lang="ru-RU" sz="1300" dirty="0">
                        <a:solidFill>
                          <a:srgbClr val="585654"/>
                        </a:solidFill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4052" marR="94052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dirty="0" smtClean="0">
                          <a:solidFill>
                            <a:srgbClr val="585654"/>
                          </a:solidFill>
                          <a:latin typeface="Tahoma" pitchFamily="34" charset="0"/>
                          <a:cs typeface="Tahoma" pitchFamily="34" charset="0"/>
                        </a:rPr>
                        <a:t>Основные</a:t>
                      </a:r>
                      <a:r>
                        <a:rPr lang="ru-RU" sz="1300" baseline="0" dirty="0" smtClean="0">
                          <a:solidFill>
                            <a:srgbClr val="585654"/>
                          </a:solidFill>
                          <a:latin typeface="Tahoma" pitchFamily="34" charset="0"/>
                          <a:cs typeface="Tahoma" pitchFamily="34" charset="0"/>
                        </a:rPr>
                        <a:t> открытые </a:t>
                      </a:r>
                      <a:r>
                        <a:rPr lang="ru-RU" sz="1300" baseline="0" dirty="0" err="1" smtClean="0">
                          <a:solidFill>
                            <a:srgbClr val="585654"/>
                          </a:solidFill>
                          <a:latin typeface="Tahoma" pitchFamily="34" charset="0"/>
                          <a:cs typeface="Tahoma" pitchFamily="34" charset="0"/>
                        </a:rPr>
                        <a:t>блог-платформы</a:t>
                      </a:r>
                      <a:endParaRPr lang="ru-RU" sz="1300" dirty="0" smtClean="0">
                        <a:solidFill>
                          <a:srgbClr val="585654"/>
                        </a:solidFill>
                        <a:latin typeface="Tahoma" pitchFamily="34" charset="0"/>
                        <a:cs typeface="Tahoma" pitchFamily="34" charset="0"/>
                      </a:endParaRPr>
                    </a:p>
                    <a:p>
                      <a:r>
                        <a:rPr lang="ru-RU" sz="1300" dirty="0" smtClean="0">
                          <a:solidFill>
                            <a:srgbClr val="585654"/>
                          </a:solidFill>
                          <a:latin typeface="Tahoma" pitchFamily="34" charset="0"/>
                          <a:cs typeface="Tahoma" pitchFamily="34" charset="0"/>
                        </a:rPr>
                        <a:t>Сообщества</a:t>
                      </a:r>
                    </a:p>
                    <a:p>
                      <a:r>
                        <a:rPr lang="ru-RU" sz="1300" dirty="0" smtClean="0">
                          <a:solidFill>
                            <a:srgbClr val="585654"/>
                          </a:solidFill>
                          <a:latin typeface="Tahoma" pitchFamily="34" charset="0"/>
                          <a:cs typeface="Tahoma" pitchFamily="34" charset="0"/>
                        </a:rPr>
                        <a:t>Во второй версии: форумы,</a:t>
                      </a:r>
                      <a:r>
                        <a:rPr lang="ru-RU" sz="1300" baseline="0" dirty="0" smtClean="0">
                          <a:solidFill>
                            <a:srgbClr val="585654"/>
                          </a:solidFill>
                          <a:latin typeface="Tahoma" pitchFamily="34" charset="0"/>
                          <a:cs typeface="Tahoma" pitchFamily="34" charset="0"/>
                        </a:rPr>
                        <a:t> </a:t>
                      </a:r>
                      <a:r>
                        <a:rPr lang="ru-RU" sz="1300" dirty="0" err="1" smtClean="0">
                          <a:solidFill>
                            <a:srgbClr val="585654"/>
                          </a:solidFill>
                          <a:latin typeface="Tahoma" pitchFamily="34" charset="0"/>
                          <a:cs typeface="Tahoma" pitchFamily="34" charset="0"/>
                        </a:rPr>
                        <a:t>микроблоги</a:t>
                      </a:r>
                      <a:endParaRPr lang="ru-RU" sz="1300" dirty="0">
                        <a:solidFill>
                          <a:srgbClr val="585654"/>
                        </a:solidFill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4052" marR="94052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dirty="0" err="1" smtClean="0">
                          <a:solidFill>
                            <a:srgbClr val="585654"/>
                          </a:solidFill>
                          <a:latin typeface="Tahoma" pitchFamily="34" charset="0"/>
                          <a:cs typeface="Tahoma" pitchFamily="34" charset="0"/>
                        </a:rPr>
                        <a:t>Блоги</a:t>
                      </a:r>
                      <a:endParaRPr lang="ru-RU" sz="1300" dirty="0" smtClean="0">
                        <a:solidFill>
                          <a:srgbClr val="585654"/>
                        </a:solidFill>
                        <a:latin typeface="Tahoma" pitchFamily="34" charset="0"/>
                        <a:cs typeface="Tahoma" pitchFamily="34" charset="0"/>
                      </a:endParaRPr>
                    </a:p>
                    <a:p>
                      <a:r>
                        <a:rPr lang="ru-RU" sz="1300" dirty="0" smtClean="0">
                          <a:solidFill>
                            <a:srgbClr val="585654"/>
                          </a:solidFill>
                          <a:latin typeface="Tahoma" pitchFamily="34" charset="0"/>
                          <a:cs typeface="Tahoma" pitchFamily="34" charset="0"/>
                        </a:rPr>
                        <a:t>Форумы</a:t>
                      </a:r>
                    </a:p>
                    <a:p>
                      <a:r>
                        <a:rPr lang="ru-RU" sz="1300" dirty="0" err="1" smtClean="0">
                          <a:solidFill>
                            <a:srgbClr val="585654"/>
                          </a:solidFill>
                          <a:latin typeface="Tahoma" pitchFamily="34" charset="0"/>
                          <a:cs typeface="Tahoma" pitchFamily="34" charset="0"/>
                        </a:rPr>
                        <a:t>Микроблоги</a:t>
                      </a:r>
                      <a:endParaRPr lang="ru-RU" sz="1300" dirty="0">
                        <a:solidFill>
                          <a:srgbClr val="585654"/>
                        </a:solidFill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4052" marR="94052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dirty="0" err="1" smtClean="0">
                          <a:solidFill>
                            <a:srgbClr val="585654"/>
                          </a:solidFill>
                          <a:latin typeface="Tahoma" pitchFamily="34" charset="0"/>
                          <a:cs typeface="Tahoma" pitchFamily="34" charset="0"/>
                        </a:rPr>
                        <a:t>Блоги</a:t>
                      </a:r>
                      <a:endParaRPr lang="ru-RU" sz="1300" dirty="0" smtClean="0">
                        <a:solidFill>
                          <a:srgbClr val="585654"/>
                        </a:solidFill>
                        <a:latin typeface="Tahoma" pitchFamily="34" charset="0"/>
                        <a:cs typeface="Tahoma" pitchFamily="34" charset="0"/>
                      </a:endParaRPr>
                    </a:p>
                    <a:p>
                      <a:r>
                        <a:rPr lang="ru-RU" sz="1300" dirty="0" smtClean="0">
                          <a:solidFill>
                            <a:srgbClr val="585654"/>
                          </a:solidFill>
                          <a:latin typeface="Tahoma" pitchFamily="34" charset="0"/>
                          <a:cs typeface="Tahoma" pitchFamily="34" charset="0"/>
                        </a:rPr>
                        <a:t>Форумы</a:t>
                      </a:r>
                    </a:p>
                    <a:p>
                      <a:r>
                        <a:rPr lang="ru-RU" sz="1300" dirty="0" err="1" smtClean="0">
                          <a:solidFill>
                            <a:srgbClr val="585654"/>
                          </a:solidFill>
                          <a:latin typeface="Tahoma" pitchFamily="34" charset="0"/>
                          <a:cs typeface="Tahoma" pitchFamily="34" charset="0"/>
                        </a:rPr>
                        <a:t>Микроблоги</a:t>
                      </a:r>
                      <a:endParaRPr lang="ru-RU" sz="1300" dirty="0" smtClean="0">
                        <a:solidFill>
                          <a:srgbClr val="585654"/>
                        </a:solidFill>
                        <a:latin typeface="Tahoma" pitchFamily="34" charset="0"/>
                        <a:cs typeface="Tahoma" pitchFamily="34" charset="0"/>
                      </a:endParaRPr>
                    </a:p>
                    <a:p>
                      <a:r>
                        <a:rPr lang="ru-RU" sz="1300" dirty="0" err="1" smtClean="0">
                          <a:solidFill>
                            <a:srgbClr val="585654"/>
                          </a:solidFill>
                          <a:latin typeface="Tahoma" pitchFamily="34" charset="0"/>
                          <a:cs typeface="Tahoma" pitchFamily="34" charset="0"/>
                        </a:rPr>
                        <a:t>Онлайн-СМИ</a:t>
                      </a:r>
                      <a:endParaRPr lang="ru-RU" sz="1300" dirty="0" smtClean="0">
                        <a:solidFill>
                          <a:srgbClr val="585654"/>
                        </a:solidFill>
                        <a:latin typeface="Tahoma" pitchFamily="34" charset="0"/>
                        <a:cs typeface="Tahoma" pitchFamily="34" charset="0"/>
                      </a:endParaRPr>
                    </a:p>
                    <a:p>
                      <a:r>
                        <a:rPr lang="ru-RU" sz="1300" dirty="0" smtClean="0">
                          <a:solidFill>
                            <a:srgbClr val="585654"/>
                          </a:solidFill>
                          <a:latin typeface="Tahoma" pitchFamily="34" charset="0"/>
                          <a:cs typeface="Tahoma" pitchFamily="34" charset="0"/>
                        </a:rPr>
                        <a:t>Объявления</a:t>
                      </a:r>
                      <a:endParaRPr lang="ru-RU" sz="1300" dirty="0">
                        <a:solidFill>
                          <a:srgbClr val="585654"/>
                        </a:solidFill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4052" marR="94052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dirty="0" smtClean="0">
                          <a:solidFill>
                            <a:srgbClr val="585654"/>
                          </a:solidFill>
                          <a:latin typeface="Tahoma" pitchFamily="34" charset="0"/>
                          <a:cs typeface="Tahoma" pitchFamily="34" charset="0"/>
                        </a:rPr>
                        <a:t>Недостаточное</a:t>
                      </a:r>
                      <a:r>
                        <a:rPr lang="ru-RU" sz="1300" baseline="0" dirty="0" smtClean="0">
                          <a:solidFill>
                            <a:srgbClr val="585654"/>
                          </a:solidFill>
                          <a:latin typeface="Tahoma" pitchFamily="34" charset="0"/>
                          <a:cs typeface="Tahoma" pitchFamily="34" charset="0"/>
                        </a:rPr>
                        <a:t> покрытие русскоязычных источников</a:t>
                      </a:r>
                      <a:endParaRPr lang="ru-RU" sz="1300" dirty="0">
                        <a:solidFill>
                          <a:srgbClr val="585654"/>
                        </a:solidFill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4052" marR="94052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6599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dirty="0" smtClean="0">
                          <a:solidFill>
                            <a:srgbClr val="585654"/>
                          </a:solidFill>
                          <a:latin typeface="Tahoma" pitchFamily="34" charset="0"/>
                          <a:cs typeface="Tahoma" pitchFamily="34" charset="0"/>
                        </a:rPr>
                        <a:t>Анализ </a:t>
                      </a:r>
                      <a:r>
                        <a:rPr lang="ru-RU" sz="1300" dirty="0" err="1" smtClean="0">
                          <a:solidFill>
                            <a:srgbClr val="585654"/>
                          </a:solidFill>
                          <a:latin typeface="Tahoma" pitchFamily="34" charset="0"/>
                          <a:cs typeface="Tahoma" pitchFamily="34" charset="0"/>
                        </a:rPr>
                        <a:t>сентиментов</a:t>
                      </a:r>
                      <a:endParaRPr lang="en-US" sz="1300" dirty="0" smtClean="0">
                        <a:solidFill>
                          <a:srgbClr val="585654"/>
                        </a:solidFill>
                        <a:latin typeface="Tahoma" pitchFamily="34" charset="0"/>
                        <a:cs typeface="Tahoma" pitchFamily="34" charset="0"/>
                      </a:endParaRPr>
                    </a:p>
                    <a:p>
                      <a:endParaRPr lang="ru-RU" sz="1300" dirty="0">
                        <a:solidFill>
                          <a:srgbClr val="585654"/>
                        </a:solidFill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4052" marR="94052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dirty="0" smtClean="0">
                          <a:solidFill>
                            <a:srgbClr val="585654"/>
                          </a:solidFill>
                          <a:latin typeface="Tahoma" pitchFamily="34" charset="0"/>
                          <a:cs typeface="Tahoma" pitchFamily="34" charset="0"/>
                        </a:rPr>
                        <a:t>Анализ</a:t>
                      </a:r>
                      <a:r>
                        <a:rPr lang="ru-RU" sz="1300" baseline="0" dirty="0" smtClean="0">
                          <a:solidFill>
                            <a:srgbClr val="585654"/>
                          </a:solidFill>
                          <a:latin typeface="Tahoma" pitchFamily="34" charset="0"/>
                          <a:cs typeface="Tahoma" pitchFamily="34" charset="0"/>
                        </a:rPr>
                        <a:t> </a:t>
                      </a:r>
                      <a:r>
                        <a:rPr lang="ru-RU" sz="1300" baseline="0" dirty="0" err="1" smtClean="0">
                          <a:solidFill>
                            <a:srgbClr val="585654"/>
                          </a:solidFill>
                          <a:latin typeface="Tahoma" pitchFamily="34" charset="0"/>
                          <a:cs typeface="Tahoma" pitchFamily="34" charset="0"/>
                        </a:rPr>
                        <a:t>сентиментов</a:t>
                      </a:r>
                      <a:r>
                        <a:rPr lang="ru-RU" sz="1300" baseline="0" dirty="0" smtClean="0">
                          <a:solidFill>
                            <a:srgbClr val="585654"/>
                          </a:solidFill>
                          <a:latin typeface="Tahoma" pitchFamily="34" charset="0"/>
                          <a:cs typeface="Tahoma" pitchFamily="34" charset="0"/>
                        </a:rPr>
                        <a:t>, с учетом русского языка</a:t>
                      </a:r>
                      <a:endParaRPr lang="ru-RU" sz="1300" dirty="0">
                        <a:solidFill>
                          <a:srgbClr val="585654"/>
                        </a:solidFill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4052" marR="94052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dirty="0" smtClean="0">
                          <a:solidFill>
                            <a:srgbClr val="585654"/>
                          </a:solidFill>
                          <a:latin typeface="Tahoma" pitchFamily="34" charset="0"/>
                          <a:cs typeface="Tahoma" pitchFamily="34" charset="0"/>
                        </a:rPr>
                        <a:t>Ручной</a:t>
                      </a:r>
                      <a:endParaRPr lang="ru-RU" sz="1300" dirty="0">
                        <a:solidFill>
                          <a:srgbClr val="585654"/>
                        </a:solidFill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4052" marR="94052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dirty="0" smtClean="0">
                          <a:solidFill>
                            <a:srgbClr val="585654"/>
                          </a:solidFill>
                          <a:latin typeface="Tahoma" pitchFamily="34" charset="0"/>
                          <a:cs typeface="Tahoma" pitchFamily="34" charset="0"/>
                        </a:rPr>
                        <a:t>Нет</a:t>
                      </a:r>
                      <a:endParaRPr lang="ru-RU" sz="1300" dirty="0">
                        <a:solidFill>
                          <a:srgbClr val="585654"/>
                        </a:solidFill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4052" marR="94052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dirty="0" smtClean="0">
                          <a:solidFill>
                            <a:srgbClr val="585654"/>
                          </a:solidFill>
                          <a:latin typeface="Tahoma" pitchFamily="34" charset="0"/>
                          <a:cs typeface="Tahoma" pitchFamily="34" charset="0"/>
                        </a:rPr>
                        <a:t>Не</a:t>
                      </a:r>
                      <a:r>
                        <a:rPr lang="ru-RU" sz="1300" baseline="0" dirty="0" smtClean="0">
                          <a:solidFill>
                            <a:srgbClr val="585654"/>
                          </a:solidFill>
                          <a:latin typeface="Tahoma" pitchFamily="34" charset="0"/>
                          <a:cs typeface="Tahoma" pitchFamily="34" charset="0"/>
                        </a:rPr>
                        <a:t> поддерживает русский язык</a:t>
                      </a:r>
                      <a:endParaRPr lang="en-US" sz="1300" dirty="0" smtClean="0">
                        <a:solidFill>
                          <a:srgbClr val="585654"/>
                        </a:solidFill>
                        <a:latin typeface="Tahoma" pitchFamily="34" charset="0"/>
                        <a:cs typeface="Tahoma" pitchFamily="34" charset="0"/>
                      </a:endParaRPr>
                    </a:p>
                    <a:p>
                      <a:endParaRPr lang="ru-RU" sz="1300" dirty="0">
                        <a:solidFill>
                          <a:srgbClr val="585654"/>
                        </a:solidFill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4052" marR="94052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6599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dirty="0" smtClean="0">
                          <a:solidFill>
                            <a:srgbClr val="585654"/>
                          </a:solidFill>
                          <a:latin typeface="Tahoma" pitchFamily="34" charset="0"/>
                          <a:cs typeface="Tahoma" pitchFamily="34" charset="0"/>
                        </a:rPr>
                        <a:t>Метрики</a:t>
                      </a:r>
                      <a:endParaRPr lang="en-US" sz="1300" dirty="0" smtClean="0">
                        <a:solidFill>
                          <a:srgbClr val="585654"/>
                        </a:solidFill>
                        <a:latin typeface="Tahoma" pitchFamily="34" charset="0"/>
                        <a:cs typeface="Tahoma" pitchFamily="34" charset="0"/>
                      </a:endParaRPr>
                    </a:p>
                    <a:p>
                      <a:endParaRPr lang="ru-RU" sz="1300" dirty="0">
                        <a:solidFill>
                          <a:srgbClr val="585654"/>
                        </a:solidFill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4052" marR="94052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dirty="0" smtClean="0">
                          <a:solidFill>
                            <a:srgbClr val="585654"/>
                          </a:solidFill>
                          <a:latin typeface="Tahoma" pitchFamily="34" charset="0"/>
                          <a:cs typeface="Tahoma" pitchFamily="34" charset="0"/>
                        </a:rPr>
                        <a:t>Тональность обсуждений</a:t>
                      </a:r>
                    </a:p>
                    <a:p>
                      <a:r>
                        <a:rPr lang="ru-RU" sz="1300" dirty="0" smtClean="0">
                          <a:solidFill>
                            <a:srgbClr val="585654"/>
                          </a:solidFill>
                          <a:latin typeface="Tahoma" pitchFamily="34" charset="0"/>
                          <a:cs typeface="Tahoma" pitchFamily="34" charset="0"/>
                        </a:rPr>
                        <a:t>Активность</a:t>
                      </a:r>
                      <a:r>
                        <a:rPr lang="ru-RU" sz="1300" baseline="0" dirty="0" smtClean="0">
                          <a:solidFill>
                            <a:srgbClr val="585654"/>
                          </a:solidFill>
                          <a:latin typeface="Tahoma" pitchFamily="34" charset="0"/>
                          <a:cs typeface="Tahoma" pitchFamily="34" charset="0"/>
                        </a:rPr>
                        <a:t> обсуждений</a:t>
                      </a:r>
                    </a:p>
                    <a:p>
                      <a:r>
                        <a:rPr lang="ru-RU" sz="1300" baseline="0" dirty="0" smtClean="0">
                          <a:solidFill>
                            <a:srgbClr val="585654"/>
                          </a:solidFill>
                          <a:latin typeface="Tahoma" pitchFamily="34" charset="0"/>
                          <a:cs typeface="Tahoma" pitchFamily="34" charset="0"/>
                        </a:rPr>
                        <a:t>Уровень участия и т.д.</a:t>
                      </a:r>
                      <a:endParaRPr lang="ru-RU" sz="1300" dirty="0">
                        <a:solidFill>
                          <a:srgbClr val="585654"/>
                        </a:solidFill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4052" marR="94052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dirty="0" smtClean="0">
                          <a:solidFill>
                            <a:srgbClr val="585654"/>
                          </a:solidFill>
                          <a:latin typeface="Tahoma" pitchFamily="34" charset="0"/>
                          <a:cs typeface="Tahoma" pitchFamily="34" charset="0"/>
                        </a:rPr>
                        <a:t>Нет</a:t>
                      </a:r>
                      <a:endParaRPr lang="ru-RU" sz="1300" dirty="0">
                        <a:solidFill>
                          <a:srgbClr val="585654"/>
                        </a:solidFill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4052" marR="94052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dirty="0" smtClean="0">
                          <a:solidFill>
                            <a:srgbClr val="585654"/>
                          </a:solidFill>
                          <a:latin typeface="Tahoma" pitchFamily="34" charset="0"/>
                          <a:cs typeface="Tahoma" pitchFamily="34" charset="0"/>
                        </a:rPr>
                        <a:t>Нет</a:t>
                      </a:r>
                      <a:endParaRPr lang="ru-RU" sz="1300" dirty="0">
                        <a:solidFill>
                          <a:srgbClr val="585654"/>
                        </a:solidFill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4052" marR="94052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dirty="0" smtClean="0">
                          <a:solidFill>
                            <a:srgbClr val="585654"/>
                          </a:solidFill>
                          <a:latin typeface="Tahoma" pitchFamily="34" charset="0"/>
                          <a:cs typeface="Tahoma" pitchFamily="34" charset="0"/>
                        </a:rPr>
                        <a:t>Да</a:t>
                      </a:r>
                      <a:endParaRPr lang="ru-RU" sz="1300" dirty="0">
                        <a:solidFill>
                          <a:srgbClr val="585654"/>
                        </a:solidFill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4052" marR="94052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90599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dirty="0" smtClean="0">
                          <a:solidFill>
                            <a:srgbClr val="585654"/>
                          </a:solidFill>
                          <a:latin typeface="Tahoma" pitchFamily="34" charset="0"/>
                          <a:cs typeface="Tahoma" pitchFamily="34" charset="0"/>
                        </a:rPr>
                        <a:t>Работа с сообществами</a:t>
                      </a:r>
                      <a:endParaRPr lang="en-US" sz="1300" dirty="0" smtClean="0">
                        <a:solidFill>
                          <a:srgbClr val="585654"/>
                        </a:solidFill>
                        <a:latin typeface="Tahoma" pitchFamily="34" charset="0"/>
                        <a:cs typeface="Tahoma" pitchFamily="34" charset="0"/>
                      </a:endParaRPr>
                    </a:p>
                    <a:p>
                      <a:endParaRPr lang="ru-RU" sz="1300" dirty="0">
                        <a:solidFill>
                          <a:srgbClr val="585654"/>
                        </a:solidFill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4052" marR="94052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FontTx/>
                        <a:buNone/>
                      </a:pPr>
                      <a:r>
                        <a:rPr lang="ru-RU" sz="1300" dirty="0" smtClean="0">
                          <a:solidFill>
                            <a:srgbClr val="585654"/>
                          </a:solidFill>
                          <a:latin typeface="Tahoma" pitchFamily="34" charset="0"/>
                          <a:cs typeface="Tahoma" pitchFamily="34" charset="0"/>
                        </a:rPr>
                        <a:t>Управление</a:t>
                      </a:r>
                      <a:r>
                        <a:rPr lang="ru-RU" sz="1300" baseline="0" dirty="0" smtClean="0">
                          <a:solidFill>
                            <a:srgbClr val="585654"/>
                          </a:solidFill>
                          <a:latin typeface="Tahoma" pitchFamily="34" charset="0"/>
                          <a:cs typeface="Tahoma" pitchFamily="34" charset="0"/>
                        </a:rPr>
                        <a:t> и контроль модераторов</a:t>
                      </a:r>
                    </a:p>
                    <a:p>
                      <a:pPr>
                        <a:buFontTx/>
                        <a:buNone/>
                      </a:pPr>
                      <a:r>
                        <a:rPr lang="ru-RU" sz="1300" baseline="0" dirty="0" smtClean="0">
                          <a:solidFill>
                            <a:srgbClr val="585654"/>
                          </a:solidFill>
                          <a:latin typeface="Tahoma" pitchFamily="34" charset="0"/>
                          <a:cs typeface="Tahoma" pitchFamily="34" charset="0"/>
                        </a:rPr>
                        <a:t>Оценка общего состояния сообщества</a:t>
                      </a:r>
                      <a:endParaRPr lang="ru-RU" sz="1300" dirty="0">
                        <a:solidFill>
                          <a:srgbClr val="585654"/>
                        </a:solidFill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4052" marR="94052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dirty="0" smtClean="0">
                          <a:solidFill>
                            <a:srgbClr val="585654"/>
                          </a:solidFill>
                          <a:latin typeface="Tahoma" pitchFamily="34" charset="0"/>
                          <a:cs typeface="Tahoma" pitchFamily="34" charset="0"/>
                        </a:rPr>
                        <a:t>Нет</a:t>
                      </a:r>
                      <a:endParaRPr lang="ru-RU" sz="1300" dirty="0">
                        <a:solidFill>
                          <a:srgbClr val="585654"/>
                        </a:solidFill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4052" marR="94052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dirty="0" smtClean="0">
                          <a:solidFill>
                            <a:srgbClr val="585654"/>
                          </a:solidFill>
                          <a:latin typeface="Tahoma" pitchFamily="34" charset="0"/>
                          <a:cs typeface="Tahoma" pitchFamily="34" charset="0"/>
                        </a:rPr>
                        <a:t>Нет</a:t>
                      </a:r>
                      <a:endParaRPr lang="ru-RU" sz="1300" dirty="0">
                        <a:solidFill>
                          <a:srgbClr val="585654"/>
                        </a:solidFill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4052" marR="94052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dirty="0" smtClean="0">
                          <a:solidFill>
                            <a:srgbClr val="585654"/>
                          </a:solidFill>
                          <a:latin typeface="Tahoma" pitchFamily="34" charset="0"/>
                          <a:cs typeface="Tahoma" pitchFamily="34" charset="0"/>
                        </a:rPr>
                        <a:t>Нет</a:t>
                      </a:r>
                      <a:endParaRPr lang="ru-RU" sz="1300" dirty="0">
                        <a:solidFill>
                          <a:srgbClr val="585654"/>
                        </a:solidFill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4052" marR="94052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5839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dirty="0" smtClean="0">
                          <a:solidFill>
                            <a:srgbClr val="585654"/>
                          </a:solidFill>
                          <a:latin typeface="Tahoma" pitchFamily="34" charset="0"/>
                          <a:cs typeface="Tahoma" pitchFamily="34" charset="0"/>
                        </a:rPr>
                        <a:t>Управление рабочим процессом</a:t>
                      </a:r>
                      <a:endParaRPr lang="en-US" sz="1300" dirty="0" smtClean="0">
                        <a:solidFill>
                          <a:srgbClr val="585654"/>
                        </a:solidFill>
                        <a:latin typeface="Tahoma" pitchFamily="34" charset="0"/>
                        <a:cs typeface="Tahoma" pitchFamily="34" charset="0"/>
                      </a:endParaRPr>
                    </a:p>
                    <a:p>
                      <a:endParaRPr lang="ru-RU" sz="1300" dirty="0">
                        <a:solidFill>
                          <a:srgbClr val="585654"/>
                        </a:solidFill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4052" marR="94052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FontTx/>
                        <a:buNone/>
                      </a:pPr>
                      <a:r>
                        <a:rPr lang="ru-RU" sz="1300" dirty="0" smtClean="0">
                          <a:solidFill>
                            <a:srgbClr val="585654"/>
                          </a:solidFill>
                          <a:latin typeface="Tahoma" pitchFamily="34" charset="0"/>
                          <a:cs typeface="Tahoma" pitchFamily="34" charset="0"/>
                        </a:rPr>
                        <a:t>Назначение заданий</a:t>
                      </a:r>
                    </a:p>
                    <a:p>
                      <a:pPr>
                        <a:buFontTx/>
                        <a:buNone/>
                      </a:pPr>
                      <a:r>
                        <a:rPr lang="ru-RU" sz="1300" dirty="0" smtClean="0">
                          <a:solidFill>
                            <a:srgbClr val="585654"/>
                          </a:solidFill>
                          <a:latin typeface="Tahoma" pitchFamily="34" charset="0"/>
                          <a:cs typeface="Tahoma" pitchFamily="34" charset="0"/>
                        </a:rPr>
                        <a:t>Обсуждение</a:t>
                      </a:r>
                    </a:p>
                    <a:p>
                      <a:endParaRPr lang="ru-RU" sz="1300" dirty="0">
                        <a:solidFill>
                          <a:srgbClr val="585654"/>
                        </a:solidFill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4052" marR="94052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FontTx/>
                        <a:buNone/>
                      </a:pPr>
                      <a:r>
                        <a:rPr lang="ru-RU" sz="1300" dirty="0" smtClean="0">
                          <a:solidFill>
                            <a:srgbClr val="585654"/>
                          </a:solidFill>
                          <a:latin typeface="Tahoma" pitchFamily="34" charset="0"/>
                          <a:cs typeface="Tahoma" pitchFamily="34" charset="0"/>
                        </a:rPr>
                        <a:t>Назначение заданий</a:t>
                      </a:r>
                      <a:endParaRPr lang="ru-RU" sz="1300" dirty="0">
                        <a:solidFill>
                          <a:srgbClr val="585654"/>
                        </a:solidFill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4052" marR="94052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dirty="0" smtClean="0">
                          <a:solidFill>
                            <a:srgbClr val="585654"/>
                          </a:solidFill>
                          <a:latin typeface="Tahoma" pitchFamily="34" charset="0"/>
                          <a:cs typeface="Tahoma" pitchFamily="34" charset="0"/>
                        </a:rPr>
                        <a:t>Нет</a:t>
                      </a:r>
                      <a:endParaRPr lang="ru-RU" sz="1300" dirty="0">
                        <a:solidFill>
                          <a:srgbClr val="585654"/>
                        </a:solidFill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4052" marR="94052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FontTx/>
                        <a:buNone/>
                      </a:pPr>
                      <a:r>
                        <a:rPr lang="ru-RU" sz="1300" dirty="0" smtClean="0">
                          <a:solidFill>
                            <a:srgbClr val="585654"/>
                          </a:solidFill>
                          <a:latin typeface="Tahoma" pitchFamily="34" charset="0"/>
                          <a:cs typeface="Tahoma" pitchFamily="34" charset="0"/>
                        </a:rPr>
                        <a:t>Назначение заданий</a:t>
                      </a:r>
                    </a:p>
                    <a:p>
                      <a:pPr>
                        <a:buFontTx/>
                        <a:buNone/>
                      </a:pPr>
                      <a:r>
                        <a:rPr lang="ru-RU" sz="1300" dirty="0" smtClean="0">
                          <a:solidFill>
                            <a:srgbClr val="585654"/>
                          </a:solidFill>
                          <a:latin typeface="Tahoma" pitchFamily="34" charset="0"/>
                          <a:cs typeface="Tahoma" pitchFamily="34" charset="0"/>
                        </a:rPr>
                        <a:t>Обсуждение</a:t>
                      </a:r>
                      <a:endParaRPr lang="ru-RU" sz="1300" dirty="0">
                        <a:solidFill>
                          <a:srgbClr val="585654"/>
                        </a:solidFill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4052" marR="94052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397421" y="6343163"/>
            <a:ext cx="7988061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ru-RU" sz="1000" dirty="0" smtClean="0">
                <a:latin typeface="Corbel" pitchFamily="34" charset="0"/>
              </a:rPr>
              <a:t>* но мы лучше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95000"/>
              </a:lnSpc>
            </a:pPr>
            <a:r>
              <a:rPr lang="ru-RU" dirty="0" smtClean="0"/>
              <a:t>О разработчиках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77332" y="1260176"/>
            <a:ext cx="8304717" cy="28484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Филипп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Чудинов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—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менеджер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продукта</a:t>
            </a:r>
            <a:r>
              <a:rPr lang="ru-RU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.</a:t>
            </a:r>
            <a:endParaRPr lang="en-US" dirty="0" smtClean="0">
              <a:solidFill>
                <a:srgbClr val="585654"/>
              </a:solidFill>
              <a:latin typeface="Tahoma" pitchFamily="34" charset="0"/>
              <a:ea typeface="MS PGothic" charset="-128"/>
              <a:cs typeface="Tahoma" pitchFamily="34" charset="0"/>
            </a:endParaRP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en-US" dirty="0" smtClean="0">
              <a:solidFill>
                <a:srgbClr val="585654"/>
              </a:solidFill>
              <a:latin typeface="Tahoma" pitchFamily="34" charset="0"/>
              <a:ea typeface="MS PGothic" charset="-128"/>
              <a:cs typeface="Tahoma" pitchFamily="34" charset="0"/>
            </a:endParaRP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Ольга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Стерник —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менеджер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проекта</a:t>
            </a:r>
            <a:r>
              <a:rPr lang="ru-RU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.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endParaRPr lang="en-US" dirty="0" smtClean="0">
              <a:solidFill>
                <a:srgbClr val="585654"/>
              </a:solidFill>
              <a:latin typeface="Tahoma" pitchFamily="34" charset="0"/>
              <a:ea typeface="MS PGothic" charset="-128"/>
              <a:cs typeface="Tahoma" pitchFamily="34" charset="0"/>
            </a:endParaRP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ru-RU" dirty="0" smtClean="0">
              <a:solidFill>
                <a:srgbClr val="585654"/>
              </a:solidFill>
              <a:latin typeface="Tahoma" pitchFamily="34" charset="0"/>
              <a:ea typeface="MS PGothic" charset="-128"/>
              <a:cs typeface="Tahoma" pitchFamily="34" charset="0"/>
            </a:endParaRP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Илья Ермолаев – директор по маркетингу и продажам.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en-US" dirty="0" smtClean="0">
              <a:solidFill>
                <a:srgbClr val="585654"/>
              </a:solidFill>
              <a:latin typeface="Tahoma" pitchFamily="34" charset="0"/>
              <a:ea typeface="MS PGothic" charset="-128"/>
              <a:cs typeface="Tahoma" pitchFamily="34" charset="0"/>
            </a:endParaRP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Булат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Ламбаев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 — </a:t>
            </a:r>
            <a:r>
              <a:rPr lang="en-US" dirty="0" err="1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аналитик</a:t>
            </a:r>
            <a:r>
              <a:rPr lang="en-US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.</a:t>
            </a:r>
            <a:endParaRPr lang="en-US" dirty="0" smtClean="0">
              <a:solidFill>
                <a:srgbClr val="585654"/>
              </a:solidFill>
              <a:latin typeface="Tahoma" pitchFamily="34" charset="0"/>
              <a:ea typeface="MS PGothic" charset="-128"/>
              <a:cs typeface="Tahoma" pitchFamily="34" charset="0"/>
            </a:endParaRP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en-US" dirty="0" smtClean="0">
              <a:solidFill>
                <a:srgbClr val="585654"/>
              </a:solidFill>
              <a:latin typeface="Tahoma" pitchFamily="34" charset="0"/>
              <a:ea typeface="MS PGothic" charset="-128"/>
              <a:cs typeface="Tahoma" pitchFamily="34" charset="0"/>
            </a:endParaRP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dirty="0" smtClean="0">
                <a:solidFill>
                  <a:srgbClr val="585654"/>
                </a:solidFill>
                <a:latin typeface="Tahoma" pitchFamily="34" charset="0"/>
                <a:ea typeface="MS PGothic" charset="-128"/>
                <a:cs typeface="Tahoma" pitchFamily="34" charset="0"/>
              </a:rPr>
              <a:t>Пишите на </a:t>
            </a:r>
            <a:r>
              <a:rPr lang="en-US" dirty="0" smtClean="0">
                <a:hlinkClick r:id="rId2"/>
              </a:rPr>
              <a:t>welcome@brandspotter.ru</a:t>
            </a:r>
            <a:endParaRPr lang="en-US" dirty="0" smtClean="0">
              <a:solidFill>
                <a:srgbClr val="585654"/>
              </a:solidFill>
              <a:latin typeface="Tahoma" pitchFamily="34" charset="0"/>
              <a:ea typeface="MS PGothic" charset="-128"/>
              <a:cs typeface="Tahoma" pitchFamily="34" charset="0"/>
            </a:endParaRPr>
          </a:p>
          <a:p>
            <a:pPr>
              <a:lnSpc>
                <a:spcPct val="95000"/>
              </a:lnSpc>
            </a:pPr>
            <a:endParaRPr lang="en-US" dirty="0" smtClean="0">
              <a:solidFill>
                <a:srgbClr val="585654"/>
              </a:solidFill>
              <a:latin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erno_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Sterno2</Template>
  <TotalTime>3973</TotalTime>
  <Words>722</Words>
  <Application>Microsoft Office PowerPoint</Application>
  <PresentationFormat>Экран (4:3)</PresentationFormat>
  <Paragraphs>135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Sterno_1</vt:lpstr>
      <vt:lpstr>«BrandSpotter» — аналитический центр 2.0</vt:lpstr>
      <vt:lpstr>Привет.</vt:lpstr>
      <vt:lpstr>А точнее</vt:lpstr>
      <vt:lpstr>Цифры</vt:lpstr>
      <vt:lpstr>Цифры</vt:lpstr>
      <vt:lpstr>Слова</vt:lpstr>
      <vt:lpstr>KPI, таргеты и алерты (горячая линия!)</vt:lpstr>
      <vt:lpstr>Люди</vt:lpstr>
      <vt:lpstr>Капитанский мостик</vt:lpstr>
      <vt:lpstr>Ещё раз о том, как это круто</vt:lpstr>
      <vt:lpstr>У нас есть конкуренты*</vt:lpstr>
      <vt:lpstr>О разработчиках</vt:lpstr>
    </vt:vector>
  </TitlesOfParts>
  <Company>Стерно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Social Media Monitoring Tool</dc:title>
  <dc:creator>Sterno.Ru</dc:creator>
  <cp:lastModifiedBy>Admin</cp:lastModifiedBy>
  <cp:revision>606</cp:revision>
  <dcterms:created xsi:type="dcterms:W3CDTF">2009-11-12T14:08:22Z</dcterms:created>
  <dcterms:modified xsi:type="dcterms:W3CDTF">2010-02-24T10:40:59Z</dcterms:modified>
</cp:coreProperties>
</file>